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38" r:id="rId2"/>
    <p:sldId id="3261" r:id="rId3"/>
    <p:sldId id="3239" r:id="rId4"/>
    <p:sldId id="3240" r:id="rId5"/>
    <p:sldId id="3253" r:id="rId6"/>
    <p:sldId id="3254" r:id="rId7"/>
    <p:sldId id="3255" r:id="rId8"/>
    <p:sldId id="3256" r:id="rId9"/>
    <p:sldId id="3257" r:id="rId10"/>
    <p:sldId id="3258" r:id="rId11"/>
    <p:sldId id="3260" r:id="rId12"/>
    <p:sldId id="3250" r:id="rId13"/>
    <p:sldId id="284" r:id="rId14"/>
    <p:sldId id="3241" r:id="rId15"/>
    <p:sldId id="3262" r:id="rId16"/>
    <p:sldId id="3263" r:id="rId17"/>
    <p:sldId id="3264" r:id="rId18"/>
    <p:sldId id="3242" r:id="rId19"/>
    <p:sldId id="3232" r:id="rId20"/>
    <p:sldId id="3248" r:id="rId21"/>
    <p:sldId id="3265" r:id="rId22"/>
    <p:sldId id="325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9DF0"/>
    <a:srgbClr val="3461B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3890" autoAdjust="0"/>
  </p:normalViewPr>
  <p:slideViewPr>
    <p:cSldViewPr snapToGrid="0" showGuides="1">
      <p:cViewPr varScale="1">
        <p:scale>
          <a:sx n="157" d="100"/>
          <a:sy n="157" d="100"/>
        </p:scale>
        <p:origin x="156" y="258"/>
      </p:cViewPr>
      <p:guideLst/>
    </p:cSldViewPr>
  </p:slideViewPr>
  <p:outlineViewPr>
    <p:cViewPr>
      <p:scale>
        <a:sx n="33" d="100"/>
        <a:sy n="33" d="100"/>
      </p:scale>
      <p:origin x="0" y="-4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5400" y="6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ramboll-my.sharepoint.com/personal/juha_heltimo_ramboll_fi/Documents/Desktop/Tilastoja/Onnettomuuskatsaus_2023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mespfile01\jumbo\urban\projektit\ELY\VAR-ELY\2021\1510061353%20Turunmaan%20litu-koordinaattori%202021-23\Seuranta%20ja%20raportointi\Liikennerikokset_2012_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mespfile01\jumbo\urban\projektit\ELY\VAR-ELY\2021\1510061353%20Turunmaan%20litu-koordinaattori%202021-23\Seuranta%20ja%20raportointi\Liikennerikokset_2012_2021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ramespfile01\jumbo\urban\projektit\ELY\VAR-ELY\2021\1510061353%20Turunmaan%20litu-koordinaattori%202021-23\Seuranta%20ja%20raportointi\T&#228;htiluokitus\VAR-ELY%20T&#228;htiluokitus%20Arvio%20202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Kuolemaan ja loukkaantumiseen johtaneet tieliikenneonnettomuudet</a:t>
            </a:r>
            <a:r>
              <a:rPr lang="en-US" sz="1600" baseline="0"/>
              <a:t> </a:t>
            </a:r>
            <a:r>
              <a:rPr lang="en-US" sz="1600"/>
              <a:t>2013-2022*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hevat!$QT$1:$QT$2</c:f>
              <c:strCache>
                <c:ptCount val="2"/>
                <c:pt idx="0">
                  <c:v>Rusko</c:v>
                </c:pt>
                <c:pt idx="1">
                  <c:v>- Kuol.joht. onn.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hevat!$A$3:$A$14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2022*</c:v>
                </c:pt>
                <c:pt idx="10">
                  <c:v>ka 13-17</c:v>
                </c:pt>
                <c:pt idx="11">
                  <c:v>ka 18-22</c:v>
                </c:pt>
              </c:strCache>
            </c:strRef>
          </c:cat>
          <c:val>
            <c:numRef>
              <c:f>hevat!$QT$3:$QT$14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B-4514-98CF-37AB799249D5}"/>
            </c:ext>
          </c:extLst>
        </c:ser>
        <c:ser>
          <c:idx val="1"/>
          <c:order val="1"/>
          <c:tx>
            <c:strRef>
              <c:f>hevat!$QU$1:$QU$2</c:f>
              <c:strCache>
                <c:ptCount val="2"/>
                <c:pt idx="0">
                  <c:v>Rusko</c:v>
                </c:pt>
                <c:pt idx="1">
                  <c:v>- Louk.joht. onn.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hevat!$A$3:$A$14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2022*</c:v>
                </c:pt>
                <c:pt idx="10">
                  <c:v>ka 13-17</c:v>
                </c:pt>
                <c:pt idx="11">
                  <c:v>ka 18-22</c:v>
                </c:pt>
              </c:strCache>
            </c:strRef>
          </c:cat>
          <c:val>
            <c:numRef>
              <c:f>hevat!$QU$3:$QU$14</c:f>
              <c:numCache>
                <c:formatCode>0</c:formatCode>
                <c:ptCount val="12"/>
                <c:pt idx="0">
                  <c:v>5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2</c:v>
                </c:pt>
                <c:pt idx="10">
                  <c:v>4.4000000000000004</c:v>
                </c:pt>
                <c:pt idx="1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B-4514-98CF-37AB79924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783904"/>
        <c:axId val="840781280"/>
      </c:barChart>
      <c:catAx>
        <c:axId val="8407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0781280"/>
        <c:crosses val="autoZero"/>
        <c:auto val="1"/>
        <c:lblAlgn val="ctr"/>
        <c:lblOffset val="100"/>
        <c:noMultiLvlLbl val="0"/>
      </c:catAx>
      <c:valAx>
        <c:axId val="8407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0783904"/>
        <c:crosses val="autoZero"/>
        <c:crossBetween val="between"/>
        <c:majorUnit val="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Tieliikenteessä kuolleet ja loukkaantuneet 2013-2022*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uhrit!$QT$1:$QT$2</c:f>
              <c:strCache>
                <c:ptCount val="2"/>
                <c:pt idx="0">
                  <c:v>Rusko</c:v>
                </c:pt>
                <c:pt idx="1">
                  <c:v>- kuolleet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uhrit!$A$3:$A$14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ka 13-17</c:v>
                </c:pt>
                <c:pt idx="11">
                  <c:v>ka 18-22</c:v>
                </c:pt>
              </c:strCache>
            </c:strRef>
          </c:cat>
          <c:val>
            <c:numRef>
              <c:f>uhrit!$QT$3:$QT$14</c:f>
              <c:numCache>
                <c:formatCode>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General">
                  <c:v>0</c:v>
                </c:pt>
                <c:pt idx="9" formatCode="General">
                  <c:v>1</c:v>
                </c:pt>
                <c:pt idx="10">
                  <c:v>0</c:v>
                </c:pt>
                <c:pt idx="1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95-4553-8AC9-71BEE4162E75}"/>
            </c:ext>
          </c:extLst>
        </c:ser>
        <c:ser>
          <c:idx val="1"/>
          <c:order val="1"/>
          <c:tx>
            <c:strRef>
              <c:f>uhrit!$QU$1:$QU$2</c:f>
              <c:strCache>
                <c:ptCount val="2"/>
                <c:pt idx="0">
                  <c:v>Rusko</c:v>
                </c:pt>
                <c:pt idx="1">
                  <c:v>- loukkaantuneet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uhrit!$A$3:$A$14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ka 13-17</c:v>
                </c:pt>
                <c:pt idx="11">
                  <c:v>ka 18-22</c:v>
                </c:pt>
              </c:strCache>
            </c:strRef>
          </c:cat>
          <c:val>
            <c:numRef>
              <c:f>uhrit!$QU$3:$QU$14</c:f>
              <c:numCache>
                <c:formatCode>0</c:formatCode>
                <c:ptCount val="12"/>
                <c:pt idx="0">
                  <c:v>8</c:v>
                </c:pt>
                <c:pt idx="1">
                  <c:v>9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  <c:pt idx="7">
                  <c:v>6</c:v>
                </c:pt>
                <c:pt idx="8" formatCode="General">
                  <c:v>1</c:v>
                </c:pt>
                <c:pt idx="9" formatCode="General">
                  <c:v>3</c:v>
                </c:pt>
                <c:pt idx="10">
                  <c:v>6.6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95-4553-8AC9-71BEE4162E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40783904"/>
        <c:axId val="840781280"/>
      </c:barChart>
      <c:catAx>
        <c:axId val="8407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0781280"/>
        <c:crosses val="autoZero"/>
        <c:auto val="1"/>
        <c:lblAlgn val="ctr"/>
        <c:lblOffset val="100"/>
        <c:noMultiLvlLbl val="0"/>
      </c:catAx>
      <c:valAx>
        <c:axId val="84078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0783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Tieliikenteessä</a:t>
            </a:r>
            <a:r>
              <a:rPr lang="fi-FI" sz="1600" baseline="0"/>
              <a:t> kuolleet ja loukkaantuneet kulkutavoittain 2018-2022*</a:t>
            </a:r>
            <a:endParaRPr lang="fi-FI" sz="1600"/>
          </a:p>
        </c:rich>
      </c:tx>
      <c:layout>
        <c:manualLayout>
          <c:xMode val="edge"/>
          <c:yMode val="edge"/>
          <c:x val="0.13102850506149441"/>
          <c:y val="1.69883150712662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tienkäyttäjät!$A$3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tienkäyttäjät!$I$2:$N$2</c:f>
              <c:strCache>
                <c:ptCount val="6"/>
                <c:pt idx="0">
                  <c:v>Jalankulkijat</c:v>
                </c:pt>
                <c:pt idx="1">
                  <c:v>Pyöräilijät</c:v>
                </c:pt>
                <c:pt idx="2">
                  <c:v>Mopoilijat</c:v>
                </c:pt>
                <c:pt idx="3">
                  <c:v>Moottoripyöräilijät</c:v>
                </c:pt>
                <c:pt idx="4">
                  <c:v>Henkilö- ja pakettiautoilijat</c:v>
                </c:pt>
                <c:pt idx="5">
                  <c:v>Muut</c:v>
                </c:pt>
              </c:strCache>
            </c:strRef>
          </c:cat>
          <c:val>
            <c:numRef>
              <c:f>tienkäyttäjät!$I$3:$N$3</c:f>
              <c:numCache>
                <c:formatCode>0%</c:formatCode>
                <c:ptCount val="6"/>
                <c:pt idx="0">
                  <c:v>7.2788449252523535E-2</c:v>
                </c:pt>
                <c:pt idx="1">
                  <c:v>0.12879594531283275</c:v>
                </c:pt>
                <c:pt idx="2">
                  <c:v>6.950892286724307E-2</c:v>
                </c:pt>
                <c:pt idx="3">
                  <c:v>7.4193960560500871E-2</c:v>
                </c:pt>
                <c:pt idx="4">
                  <c:v>0.59150730439967636</c:v>
                </c:pt>
                <c:pt idx="5">
                  <c:v>6.320541760722348E-2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E-4929-9FE9-49B8D2C29788}"/>
            </c:ext>
          </c:extLst>
        </c:ser>
        <c:ser>
          <c:idx val="1"/>
          <c:order val="1"/>
          <c:tx>
            <c:strRef>
              <c:f>tienkäyttäjät!$A$32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tienkäyttäjät!$I$2:$N$2</c:f>
              <c:strCache>
                <c:ptCount val="6"/>
                <c:pt idx="0">
                  <c:v>Jalankulkijat</c:v>
                </c:pt>
                <c:pt idx="1">
                  <c:v>Pyöräilijät</c:v>
                </c:pt>
                <c:pt idx="2">
                  <c:v>Mopoilijat</c:v>
                </c:pt>
                <c:pt idx="3">
                  <c:v>Moottoripyöräilijät</c:v>
                </c:pt>
                <c:pt idx="4">
                  <c:v>Henkilö- ja pakettiautoilijat</c:v>
                </c:pt>
                <c:pt idx="5">
                  <c:v>Muut</c:v>
                </c:pt>
              </c:strCache>
            </c:strRef>
          </c:cat>
          <c:val>
            <c:numRef>
              <c:f>tienkäyttäjät!$I$32:$N$32</c:f>
              <c:numCache>
                <c:formatCode>0%</c:formatCode>
                <c:ptCount val="6"/>
                <c:pt idx="0">
                  <c:v>8.1863410221619179E-2</c:v>
                </c:pt>
                <c:pt idx="1">
                  <c:v>0.14518317503392131</c:v>
                </c:pt>
                <c:pt idx="2">
                  <c:v>6.965174129353234E-2</c:v>
                </c:pt>
                <c:pt idx="3">
                  <c:v>8.1863410221619179E-2</c:v>
                </c:pt>
                <c:pt idx="4">
                  <c:v>0.55269109000452288</c:v>
                </c:pt>
                <c:pt idx="5">
                  <c:v>6.8747173224785171E-2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1E-4929-9FE9-49B8D2C29788}"/>
            </c:ext>
          </c:extLst>
        </c:ser>
        <c:ser>
          <c:idx val="2"/>
          <c:order val="2"/>
          <c:tx>
            <c:strRef>
              <c:f>tienkäyttäjät!$A$52</c:f>
              <c:strCache>
                <c:ptCount val="1"/>
                <c:pt idx="0">
                  <c:v>Rusko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tienkäyttäjät!$I$2:$N$2</c:f>
              <c:strCache>
                <c:ptCount val="6"/>
                <c:pt idx="0">
                  <c:v>Jalankulkijat</c:v>
                </c:pt>
                <c:pt idx="1">
                  <c:v>Pyöräilijät</c:v>
                </c:pt>
                <c:pt idx="2">
                  <c:v>Mopoilijat</c:v>
                </c:pt>
                <c:pt idx="3">
                  <c:v>Moottoripyöräilijät</c:v>
                </c:pt>
                <c:pt idx="4">
                  <c:v>Henkilö- ja pakettiautoilijat</c:v>
                </c:pt>
                <c:pt idx="5">
                  <c:v>Muut</c:v>
                </c:pt>
              </c:strCache>
            </c:strRef>
          </c:cat>
          <c:val>
            <c:numRef>
              <c:f>tienkäyttäjät!$I$52:$N$52</c:f>
              <c:numCache>
                <c:formatCode>0%</c:formatCode>
                <c:ptCount val="6"/>
                <c:pt idx="0">
                  <c:v>0</c:v>
                </c:pt>
                <c:pt idx="1">
                  <c:v>6.25E-2</c:v>
                </c:pt>
                <c:pt idx="2">
                  <c:v>6.25E-2</c:v>
                </c:pt>
                <c:pt idx="3">
                  <c:v>0.125</c:v>
                </c:pt>
                <c:pt idx="4">
                  <c:v>0.5625</c:v>
                </c:pt>
                <c:pt idx="5">
                  <c:v>0.1875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1E-4929-9FE9-49B8D2C29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190416"/>
        <c:axId val="945183200"/>
      </c:barChart>
      <c:catAx>
        <c:axId val="9451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5183200"/>
        <c:crosses val="autoZero"/>
        <c:auto val="1"/>
        <c:lblAlgn val="ctr"/>
        <c:lblOffset val="100"/>
        <c:noMultiLvlLbl val="0"/>
      </c:catAx>
      <c:valAx>
        <c:axId val="94518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51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Tieliikenteessä</a:t>
            </a:r>
            <a:r>
              <a:rPr lang="fi-FI" sz="1600" baseline="0"/>
              <a:t> kuolleet ja loukkaantuneet ikäryhmittäin 2018-2022*</a:t>
            </a:r>
            <a:endParaRPr lang="fi-FI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ikäryhmat!$A$3</c:f>
              <c:strCache>
                <c:ptCount val="1"/>
                <c:pt idx="0">
                  <c:v>Koko maa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[1]ikäryhmat!$O$2:$Z$2</c:f>
              <c:strCache>
                <c:ptCount val="12"/>
                <c:pt idx="0">
                  <c:v>0-5</c:v>
                </c:pt>
                <c:pt idx="1">
                  <c:v>6-9</c:v>
                </c:pt>
                <c:pt idx="2">
                  <c:v>10-14</c:v>
                </c:pt>
                <c:pt idx="3">
                  <c:v>15-17</c:v>
                </c:pt>
                <c:pt idx="4">
                  <c:v>18-20</c:v>
                </c:pt>
                <c:pt idx="5">
                  <c:v>21-24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</c:v>
                </c:pt>
              </c:strCache>
            </c:strRef>
          </c:cat>
          <c:val>
            <c:numRef>
              <c:f>ikäryhmat!$O$3:$Z$3</c:f>
              <c:numCache>
                <c:formatCode>0%</c:formatCode>
                <c:ptCount val="12"/>
                <c:pt idx="0">
                  <c:v>8.0146651319435557E-3</c:v>
                </c:pt>
                <c:pt idx="1">
                  <c:v>1.432408236347359E-2</c:v>
                </c:pt>
                <c:pt idx="2">
                  <c:v>4.0584900029841837E-2</c:v>
                </c:pt>
                <c:pt idx="3">
                  <c:v>0.13445879694760626</c:v>
                </c:pt>
                <c:pt idx="4">
                  <c:v>9.0676557104489061E-2</c:v>
                </c:pt>
                <c:pt idx="5">
                  <c:v>7.4689858038112289E-2</c:v>
                </c:pt>
                <c:pt idx="6">
                  <c:v>0.14179136291938441</c:v>
                </c:pt>
                <c:pt idx="7">
                  <c:v>0.12013471458413266</c:v>
                </c:pt>
                <c:pt idx="8">
                  <c:v>0.11160847508206506</c:v>
                </c:pt>
                <c:pt idx="9">
                  <c:v>0.10802745449119666</c:v>
                </c:pt>
                <c:pt idx="10">
                  <c:v>8.4367139872959032E-2</c:v>
                </c:pt>
                <c:pt idx="11">
                  <c:v>7.1321993434795589E-2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17-481E-A48F-F2BC215738CE}"/>
            </c:ext>
          </c:extLst>
        </c:ser>
        <c:ser>
          <c:idx val="1"/>
          <c:order val="1"/>
          <c:tx>
            <c:strRef>
              <c:f>[Onnettomuuskatsaus_2023_data.xlsx]ikäryhmat!$A$32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[1]ikäryhmat!$O$2:$Z$2</c:f>
              <c:strCache>
                <c:ptCount val="12"/>
                <c:pt idx="0">
                  <c:v>0-5</c:v>
                </c:pt>
                <c:pt idx="1">
                  <c:v>6-9</c:v>
                </c:pt>
                <c:pt idx="2">
                  <c:v>10-14</c:v>
                </c:pt>
                <c:pt idx="3">
                  <c:v>15-17</c:v>
                </c:pt>
                <c:pt idx="4">
                  <c:v>18-20</c:v>
                </c:pt>
                <c:pt idx="5">
                  <c:v>21-24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</c:v>
                </c:pt>
              </c:strCache>
            </c:strRef>
          </c:cat>
          <c:val>
            <c:numRef>
              <c:f>ikäryhmat!$O$32:$Z$32</c:f>
              <c:numCache>
                <c:formatCode>0%</c:formatCode>
                <c:ptCount val="12"/>
                <c:pt idx="0">
                  <c:v>7.7027639329406436E-3</c:v>
                </c:pt>
                <c:pt idx="1">
                  <c:v>1.4046216583597644E-2</c:v>
                </c:pt>
                <c:pt idx="2">
                  <c:v>3.8060715903942E-2</c:v>
                </c:pt>
                <c:pt idx="3">
                  <c:v>0.14544630720434978</c:v>
                </c:pt>
                <c:pt idx="4">
                  <c:v>9.4698685999093798E-2</c:v>
                </c:pt>
                <c:pt idx="5">
                  <c:v>8.5183507023108299E-2</c:v>
                </c:pt>
                <c:pt idx="6">
                  <c:v>0.14544630720434978</c:v>
                </c:pt>
                <c:pt idx="7">
                  <c:v>0.11780697779791573</c:v>
                </c:pt>
                <c:pt idx="8">
                  <c:v>0.10512007249660173</c:v>
                </c:pt>
                <c:pt idx="9">
                  <c:v>0.10285455369279566</c:v>
                </c:pt>
                <c:pt idx="10">
                  <c:v>7.3402809243316713E-2</c:v>
                </c:pt>
                <c:pt idx="11">
                  <c:v>7.0231082917988213E-2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17-481E-A48F-F2BC215738CE}"/>
            </c:ext>
          </c:extLst>
        </c:ser>
        <c:ser>
          <c:idx val="2"/>
          <c:order val="2"/>
          <c:tx>
            <c:strRef>
              <c:f>ikäryhmat!$A$52</c:f>
              <c:strCache>
                <c:ptCount val="1"/>
                <c:pt idx="0">
                  <c:v>Rusko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[1]ikäryhmat!$O$2:$Z$2</c:f>
              <c:strCache>
                <c:ptCount val="12"/>
                <c:pt idx="0">
                  <c:v>0-5</c:v>
                </c:pt>
                <c:pt idx="1">
                  <c:v>6-9</c:v>
                </c:pt>
                <c:pt idx="2">
                  <c:v>10-14</c:v>
                </c:pt>
                <c:pt idx="3">
                  <c:v>15-17</c:v>
                </c:pt>
                <c:pt idx="4">
                  <c:v>18-20</c:v>
                </c:pt>
                <c:pt idx="5">
                  <c:v>21-24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</c:v>
                </c:pt>
              </c:strCache>
            </c:strRef>
          </c:cat>
          <c:val>
            <c:numRef>
              <c:f>ikäryhmat!$O$52:$Z$52</c:f>
              <c:numCache>
                <c:formatCode>0%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6.25E-2</c:v>
                </c:pt>
                <c:pt idx="3">
                  <c:v>0.1875</c:v>
                </c:pt>
                <c:pt idx="4">
                  <c:v>0.125</c:v>
                </c:pt>
                <c:pt idx="5">
                  <c:v>0.125</c:v>
                </c:pt>
                <c:pt idx="6">
                  <c:v>0</c:v>
                </c:pt>
                <c:pt idx="7">
                  <c:v>0.3125</c:v>
                </c:pt>
                <c:pt idx="8">
                  <c:v>0.1875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17-481E-A48F-F2BC21573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190416"/>
        <c:axId val="945183200"/>
      </c:barChart>
      <c:catAx>
        <c:axId val="9451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5183200"/>
        <c:crosses val="autoZero"/>
        <c:auto val="1"/>
        <c:lblAlgn val="ctr"/>
        <c:lblOffset val="100"/>
        <c:noMultiLvlLbl val="0"/>
      </c:catAx>
      <c:valAx>
        <c:axId val="94518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51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600"/>
              <a:t>Henkilövahinko-onnettomuuksien jakautuminen</a:t>
            </a:r>
            <a:r>
              <a:rPr lang="fi-FI" sz="1600" baseline="0"/>
              <a:t> tiestölle 2018-2022*</a:t>
            </a:r>
            <a:endParaRPr lang="fi-FI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hevat_tiet!$A$4</c:f>
              <c:strCache>
                <c:ptCount val="1"/>
                <c:pt idx="0">
                  <c:v>Manner-Suomi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hevat_tiet!$G$2:$I$2</c:f>
              <c:strCache>
                <c:ptCount val="3"/>
                <c:pt idx="0">
                  <c:v>Maantiet</c:v>
                </c:pt>
                <c:pt idx="1">
                  <c:v>Kunnan tiet</c:v>
                </c:pt>
                <c:pt idx="2">
                  <c:v>Yksityistiet ym.</c:v>
                </c:pt>
              </c:strCache>
            </c:strRef>
          </c:cat>
          <c:val>
            <c:numRef>
              <c:f>hevat_tiet!$G$4:$I$4</c:f>
              <c:numCache>
                <c:formatCode>0%</c:formatCode>
                <c:ptCount val="3"/>
                <c:pt idx="0">
                  <c:v>0.53603055125083021</c:v>
                </c:pt>
                <c:pt idx="1">
                  <c:v>0.41482178437015721</c:v>
                </c:pt>
                <c:pt idx="2">
                  <c:v>4.9147664379012621E-2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C4-4787-80DF-411881CEBDF8}"/>
            </c:ext>
          </c:extLst>
        </c:ser>
        <c:ser>
          <c:idx val="1"/>
          <c:order val="1"/>
          <c:tx>
            <c:strRef>
              <c:f>hevat_tiet!$A$32</c:f>
              <c:strCache>
                <c:ptCount val="1"/>
                <c:pt idx="0">
                  <c:v>Varsinais-Suomi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hevat_tiet!$G$2:$I$2</c:f>
              <c:strCache>
                <c:ptCount val="3"/>
                <c:pt idx="0">
                  <c:v>Maantiet</c:v>
                </c:pt>
                <c:pt idx="1">
                  <c:v>Kunnan tiet</c:v>
                </c:pt>
                <c:pt idx="2">
                  <c:v>Yksityistiet ym.</c:v>
                </c:pt>
              </c:strCache>
            </c:strRef>
          </c:cat>
          <c:val>
            <c:numRef>
              <c:f>hevat_tiet!$G$32:$I$32</c:f>
              <c:numCache>
                <c:formatCode>0%</c:formatCode>
                <c:ptCount val="3"/>
                <c:pt idx="0">
                  <c:v>0.51237766263673001</c:v>
                </c:pt>
                <c:pt idx="1">
                  <c:v>0.44099021301093838</c:v>
                </c:pt>
                <c:pt idx="2">
                  <c:v>4.6632124352331605E-2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C4-4787-80DF-411881CEBDF8}"/>
            </c:ext>
          </c:extLst>
        </c:ser>
        <c:ser>
          <c:idx val="2"/>
          <c:order val="2"/>
          <c:tx>
            <c:strRef>
              <c:f>hevat_tiet!$A$52</c:f>
              <c:strCache>
                <c:ptCount val="1"/>
                <c:pt idx="0">
                  <c:v>Rusko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hevat_tiet!$G$2:$I$2</c:f>
              <c:strCache>
                <c:ptCount val="3"/>
                <c:pt idx="0">
                  <c:v>Maantiet</c:v>
                </c:pt>
                <c:pt idx="1">
                  <c:v>Kunnan tiet</c:v>
                </c:pt>
                <c:pt idx="2">
                  <c:v>Yksityistiet ym.</c:v>
                </c:pt>
              </c:strCache>
            </c:strRef>
          </c:cat>
          <c:val>
            <c:numRef>
              <c:f>hevat_tiet!$G$52:$I$52</c:f>
              <c:numCache>
                <c:formatCode>0%</c:formatCode>
                <c:ptCount val="3"/>
                <c:pt idx="0">
                  <c:v>0.76923076923076927</c:v>
                </c:pt>
                <c:pt idx="1">
                  <c:v>0.23076923076923078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C4-4787-80DF-411881CEBD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190416"/>
        <c:axId val="945183200"/>
      </c:barChart>
      <c:catAx>
        <c:axId val="9451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5183200"/>
        <c:crosses val="autoZero"/>
        <c:auto val="1"/>
        <c:lblAlgn val="ctr"/>
        <c:lblOffset val="100"/>
        <c:noMultiLvlLbl val="0"/>
      </c:catAx>
      <c:valAx>
        <c:axId val="9451832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45190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Tieliikenteen henkilövahinkojen (kuolleet ja loukkaantuneet) määrä 100 000 asukasta kohden (keskiarvo 2018-2022*)</a:t>
            </a:r>
            <a:endParaRPr lang="fi-FI" sz="1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per_asukas!$D$2</c:f>
              <c:strCache>
                <c:ptCount val="1"/>
                <c:pt idx="0">
                  <c:v>uhria/v/100 000 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35-47D8-96AC-F9C152441F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35-47D8-96AC-F9C152441FCB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1A5-4D39-ADDB-7255FC751873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5A5-4EEE-AC95-03D938CA084C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35-47D8-96AC-F9C152441FCB}"/>
              </c:ext>
            </c:extLst>
          </c:dPt>
          <c:dPt>
            <c:idx val="1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91-4309-9950-FA630E908B77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749-4C3C-A77A-BCA825EAC546}"/>
              </c:ext>
            </c:extLst>
          </c:dPt>
          <c:dPt>
            <c:idx val="2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9A1-45C4-ABA0-3E7FA766CDCD}"/>
              </c:ext>
            </c:extLst>
          </c:dPt>
          <c:cat>
            <c:strRef>
              <c:f>(per_asukas!$A$4,per_asukas!$A$32,per_asukas!$A$33:$A$59)</c:f>
              <c:strCache>
                <c:ptCount val="29"/>
                <c:pt idx="0">
                  <c:v>Manner-Suomi</c:v>
                </c:pt>
                <c:pt idx="1">
                  <c:v>Varsinais-Suomi</c:v>
                </c:pt>
                <c:pt idx="2">
                  <c:v>Aura</c:v>
                </c:pt>
                <c:pt idx="3">
                  <c:v>Kaarina</c:v>
                </c:pt>
                <c:pt idx="4">
                  <c:v>Kemiönsaari</c:v>
                </c:pt>
                <c:pt idx="5">
                  <c:v>Koski Tl</c:v>
                </c:pt>
                <c:pt idx="6">
                  <c:v>Kustavi</c:v>
                </c:pt>
                <c:pt idx="7">
                  <c:v>Laitila</c:v>
                </c:pt>
                <c:pt idx="8">
                  <c:v>Lieto</c:v>
                </c:pt>
                <c:pt idx="9">
                  <c:v>Loimaa</c:v>
                </c:pt>
                <c:pt idx="10">
                  <c:v>Marttila</c:v>
                </c:pt>
                <c:pt idx="11">
                  <c:v>Masku</c:v>
                </c:pt>
                <c:pt idx="12">
                  <c:v>Mynämäki</c:v>
                </c:pt>
                <c:pt idx="13">
                  <c:v>Naantali</c:v>
                </c:pt>
                <c:pt idx="14">
                  <c:v>Nousiainen</c:v>
                </c:pt>
                <c:pt idx="15">
                  <c:v>Oripää</c:v>
                </c:pt>
                <c:pt idx="16">
                  <c:v>Paimio</c:v>
                </c:pt>
                <c:pt idx="17">
                  <c:v>Parainen</c:v>
                </c:pt>
                <c:pt idx="18">
                  <c:v>Pyhäranta</c:v>
                </c:pt>
                <c:pt idx="19">
                  <c:v>Pöytyä</c:v>
                </c:pt>
                <c:pt idx="20">
                  <c:v>Raisio</c:v>
                </c:pt>
                <c:pt idx="21">
                  <c:v>Rusko</c:v>
                </c:pt>
                <c:pt idx="22">
                  <c:v>Salo</c:v>
                </c:pt>
                <c:pt idx="23">
                  <c:v>Sauvo</c:v>
                </c:pt>
                <c:pt idx="24">
                  <c:v>Somero</c:v>
                </c:pt>
                <c:pt idx="25">
                  <c:v>Taivassalo</c:v>
                </c:pt>
                <c:pt idx="26">
                  <c:v>Turku</c:v>
                </c:pt>
                <c:pt idx="27">
                  <c:v>Uusikaupunki</c:v>
                </c:pt>
                <c:pt idx="28">
                  <c:v>Vehmaa</c:v>
                </c:pt>
              </c:strCache>
            </c:strRef>
          </c:cat>
          <c:val>
            <c:numRef>
              <c:f>(per_asukas!$D$4,per_asukas!$D$32,per_asukas!$D$33:$D$59)</c:f>
              <c:numCache>
                <c:formatCode>0</c:formatCode>
                <c:ptCount val="29"/>
                <c:pt idx="0">
                  <c:v>84.700368764530438</c:v>
                </c:pt>
                <c:pt idx="1">
                  <c:v>91.990703155757501</c:v>
                </c:pt>
                <c:pt idx="2">
                  <c:v>186.88048487909592</c:v>
                </c:pt>
                <c:pt idx="3">
                  <c:v>72.696079500432532</c:v>
                </c:pt>
                <c:pt idx="4">
                  <c:v>105.31462744950539</c:v>
                </c:pt>
                <c:pt idx="5">
                  <c:v>286.61383128867658</c:v>
                </c:pt>
                <c:pt idx="6">
                  <c:v>252.10084033613444</c:v>
                </c:pt>
                <c:pt idx="7">
                  <c:v>117.09944670511432</c:v>
                </c:pt>
                <c:pt idx="8">
                  <c:v>87.712740773965265</c:v>
                </c:pt>
                <c:pt idx="9">
                  <c:v>123.8448779717242</c:v>
                </c:pt>
                <c:pt idx="10">
                  <c:v>149.62593516209478</c:v>
                </c:pt>
                <c:pt idx="11">
                  <c:v>117.14562142091363</c:v>
                </c:pt>
                <c:pt idx="12">
                  <c:v>96.545875599334636</c:v>
                </c:pt>
                <c:pt idx="13">
                  <c:v>69.103332688712698</c:v>
                </c:pt>
                <c:pt idx="14">
                  <c:v>97.716409984067965</c:v>
                </c:pt>
                <c:pt idx="15">
                  <c:v>149.14243102162564</c:v>
                </c:pt>
                <c:pt idx="16">
                  <c:v>130.14090961163936</c:v>
                </c:pt>
                <c:pt idx="17">
                  <c:v>92.500825900231249</c:v>
                </c:pt>
                <c:pt idx="18">
                  <c:v>119.83522656347522</c:v>
                </c:pt>
                <c:pt idx="19">
                  <c:v>193.58741681790684</c:v>
                </c:pt>
                <c:pt idx="20">
                  <c:v>86.19716575509743</c:v>
                </c:pt>
                <c:pt idx="21">
                  <c:v>50.57089802852515</c:v>
                </c:pt>
                <c:pt idx="22">
                  <c:v>99.268043029027211</c:v>
                </c:pt>
                <c:pt idx="23">
                  <c:v>182.3092505064146</c:v>
                </c:pt>
                <c:pt idx="24">
                  <c:v>103.60308506964429</c:v>
                </c:pt>
                <c:pt idx="25">
                  <c:v>156.69730299834262</c:v>
                </c:pt>
                <c:pt idx="26">
                  <c:v>74.745968382868909</c:v>
                </c:pt>
                <c:pt idx="27">
                  <c:v>122.45621384721976</c:v>
                </c:pt>
                <c:pt idx="28">
                  <c:v>96.269554753309265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135-47D8-96AC-F9C152441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7111848"/>
        <c:axId val="1107110208"/>
      </c:barChart>
      <c:catAx>
        <c:axId val="110711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7110208"/>
        <c:crosses val="autoZero"/>
        <c:auto val="1"/>
        <c:lblAlgn val="ctr"/>
        <c:lblOffset val="100"/>
        <c:noMultiLvlLbl val="0"/>
      </c:catAx>
      <c:valAx>
        <c:axId val="110711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07111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Viranomaisten tietoon tulleet törkeät liikenneturvallisuuden vaarantamiset </a:t>
            </a:r>
            <a:r>
              <a:rPr lang="fi-FI" b="1" dirty="0"/>
              <a:t>Ruskon kunnan </a:t>
            </a:r>
            <a:r>
              <a:rPr lang="fi-FI" dirty="0"/>
              <a:t>alueella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Sheet1!$Q$71</c:f>
              <c:strCache>
                <c:ptCount val="1"/>
                <c:pt idx="0">
                  <c:v>Törkeät nopeusrajoitusten rikkomiset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Sheet1!$R$69:$AA$69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Sheet1!$R$71:$AA$71</c:f>
              <c:numCache>
                <c:formatCode>0</c:formatCode>
                <c:ptCount val="10"/>
                <c:pt idx="0">
                  <c:v>2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C-40C1-8D81-9B03BAF0565E}"/>
            </c:ext>
          </c:extLst>
        </c:ser>
        <c:ser>
          <c:idx val="1"/>
          <c:order val="1"/>
          <c:tx>
            <c:strRef>
              <c:f>Sheet1!$Q$70</c:f>
              <c:strCache>
                <c:ptCount val="1"/>
                <c:pt idx="0">
                  <c:v>Muut törkeät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Sheet1!$R$69:$AA$69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Sheet1!$R$70:$AA$70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6C-40C1-8D81-9B03BAF05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3747912"/>
        <c:axId val="1083750536"/>
      </c:barChart>
      <c:catAx>
        <c:axId val="108374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3750536"/>
        <c:crosses val="autoZero"/>
        <c:auto val="1"/>
        <c:lblAlgn val="ctr"/>
        <c:lblOffset val="100"/>
        <c:noMultiLvlLbl val="0"/>
      </c:catAx>
      <c:valAx>
        <c:axId val="108375053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374791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Viranomaisten tietoon tulleet rattijuopumukset </a:t>
            </a:r>
            <a:r>
              <a:rPr lang="fi-FI" b="1" dirty="0"/>
              <a:t>Ruskon kunnan</a:t>
            </a:r>
            <a:r>
              <a:rPr lang="fi-FI" dirty="0"/>
              <a:t> alueella</a:t>
            </a:r>
          </a:p>
          <a:p>
            <a:pPr>
              <a:defRPr/>
            </a:pP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Sheet1!$Q$73</c:f>
              <c:strCache>
                <c:ptCount val="1"/>
                <c:pt idx="0">
                  <c:v>Alkoholi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Sheet1!$R$72:$AA$72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Sheet1!$R$73:$AA$73</c:f>
              <c:numCache>
                <c:formatCode>0</c:formatCode>
                <c:ptCount val="10"/>
                <c:pt idx="0">
                  <c:v>11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10</c:v>
                </c:pt>
                <c:pt idx="7">
                  <c:v>10</c:v>
                </c:pt>
                <c:pt idx="8">
                  <c:v>7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8-48AE-9AE8-03D5B2FC2AD9}"/>
            </c:ext>
          </c:extLst>
        </c:ser>
        <c:ser>
          <c:idx val="1"/>
          <c:order val="1"/>
          <c:tx>
            <c:strRef>
              <c:f>Sheet1!$Q$74</c:f>
              <c:strCache>
                <c:ptCount val="1"/>
                <c:pt idx="0">
                  <c:v>Muu huumaava aine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Sheet1!$R$72:$AA$72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Sheet1!$R$74:$AA$74</c:f>
              <c:numCache>
                <c:formatCode>0</c:formatCode>
                <c:ptCount val="1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1</c:v>
                </c:pt>
                <c:pt idx="8">
                  <c:v>9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8-48AE-9AE8-03D5B2FC2AD9}"/>
            </c:ext>
          </c:extLst>
        </c:ser>
        <c:ser>
          <c:idx val="2"/>
          <c:order val="2"/>
          <c:tx>
            <c:strRef>
              <c:f>Sheet1!$Q$75</c:f>
              <c:strCache>
                <c:ptCount val="1"/>
                <c:pt idx="0">
                  <c:v>Alkoholi ja muu huumaava aine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Sheet1!$R$72:$AA$72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</c:strCache>
            </c:strRef>
          </c:cat>
          <c:val>
            <c:numRef>
              <c:f>Sheet1!$R$75:$AA$75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8-48AE-9AE8-03D5B2FC2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3747912"/>
        <c:axId val="1083750536"/>
      </c:barChart>
      <c:catAx>
        <c:axId val="108374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3750536"/>
        <c:crosses val="autoZero"/>
        <c:auto val="1"/>
        <c:lblAlgn val="ctr"/>
        <c:lblOffset val="100"/>
        <c:noMultiLvlLbl val="0"/>
      </c:catAx>
      <c:valAx>
        <c:axId val="1083750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08374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Tieliikenteen henkilövahinko-onnettomuudet</a:t>
            </a:r>
            <a:r>
              <a:rPr lang="fi-FI" baseline="0" dirty="0"/>
              <a:t> alueen 100 000 asukasta kohden Varsinais-Suomen ja Satakunnan alueen kunnissa ja koko maassa 2018-2022*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F42-4B6B-AD38-604CEA82701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75-41E1-A5D7-0566626BF1CE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C1-49FE-8A69-55E69DE00AED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C1-49FE-8A69-55E69DE00A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Sheet1!$V$6:$V$49</c:f>
              <c:strCache>
                <c:ptCount val="44"/>
                <c:pt idx="0">
                  <c:v>Rusko</c:v>
                </c:pt>
                <c:pt idx="1">
                  <c:v>Naantali</c:v>
                </c:pt>
                <c:pt idx="2">
                  <c:v>Kaarina</c:v>
                </c:pt>
                <c:pt idx="3">
                  <c:v>Jämijärvi</c:v>
                </c:pt>
                <c:pt idx="4">
                  <c:v>Turku</c:v>
                </c:pt>
                <c:pt idx="5">
                  <c:v>Lieto</c:v>
                </c:pt>
                <c:pt idx="6">
                  <c:v>Mynämäki</c:v>
                </c:pt>
                <c:pt idx="7">
                  <c:v>Parainen</c:v>
                </c:pt>
                <c:pt idx="8">
                  <c:v>Kemiönsaari</c:v>
                </c:pt>
                <c:pt idx="9">
                  <c:v>Koko maa</c:v>
                </c:pt>
                <c:pt idx="10">
                  <c:v>Raisio</c:v>
                </c:pt>
                <c:pt idx="11">
                  <c:v>Masku</c:v>
                </c:pt>
                <c:pt idx="12">
                  <c:v>Somero</c:v>
                </c:pt>
                <c:pt idx="13">
                  <c:v>Salo</c:v>
                </c:pt>
                <c:pt idx="14">
                  <c:v>Nousiainen</c:v>
                </c:pt>
                <c:pt idx="15">
                  <c:v>Rauma</c:v>
                </c:pt>
                <c:pt idx="16">
                  <c:v>Karvia</c:v>
                </c:pt>
                <c:pt idx="17">
                  <c:v>Vehmaa</c:v>
                </c:pt>
                <c:pt idx="18">
                  <c:v>Marttila</c:v>
                </c:pt>
                <c:pt idx="19">
                  <c:v>Loimaa</c:v>
                </c:pt>
                <c:pt idx="20">
                  <c:v>Paimio</c:v>
                </c:pt>
                <c:pt idx="21">
                  <c:v>Harjavalta</c:v>
                </c:pt>
                <c:pt idx="22">
                  <c:v>Pyhäranta</c:v>
                </c:pt>
                <c:pt idx="23">
                  <c:v>Laitila</c:v>
                </c:pt>
                <c:pt idx="24">
                  <c:v>Uusikaupunki</c:v>
                </c:pt>
                <c:pt idx="25">
                  <c:v>Pomarkku</c:v>
                </c:pt>
                <c:pt idx="26">
                  <c:v>Ulvila</c:v>
                </c:pt>
                <c:pt idx="27">
                  <c:v>Sauvo</c:v>
                </c:pt>
                <c:pt idx="28">
                  <c:v>Pori</c:v>
                </c:pt>
                <c:pt idx="29">
                  <c:v>Taivassalo</c:v>
                </c:pt>
                <c:pt idx="30">
                  <c:v>Nakkila</c:v>
                </c:pt>
                <c:pt idx="31">
                  <c:v>Säkylä</c:v>
                </c:pt>
                <c:pt idx="32">
                  <c:v>Kankaanpää</c:v>
                </c:pt>
                <c:pt idx="33">
                  <c:v>Kokemäki</c:v>
                </c:pt>
                <c:pt idx="34">
                  <c:v>Aura</c:v>
                </c:pt>
                <c:pt idx="35">
                  <c:v>Eura</c:v>
                </c:pt>
                <c:pt idx="36">
                  <c:v>Pöytyä</c:v>
                </c:pt>
                <c:pt idx="37">
                  <c:v>Huittinen</c:v>
                </c:pt>
                <c:pt idx="38">
                  <c:v>Merikarvia</c:v>
                </c:pt>
                <c:pt idx="39">
                  <c:v>Eurajoki</c:v>
                </c:pt>
                <c:pt idx="40">
                  <c:v>Oripää</c:v>
                </c:pt>
                <c:pt idx="41">
                  <c:v>Siikainen</c:v>
                </c:pt>
                <c:pt idx="42">
                  <c:v>Kustavi</c:v>
                </c:pt>
                <c:pt idx="43">
                  <c:v>Koski Tl</c:v>
                </c:pt>
              </c:strCache>
            </c:strRef>
          </c:cat>
          <c:val>
            <c:numRef>
              <c:f>Sheet1!$W$6:$W$49</c:f>
              <c:numCache>
                <c:formatCode>0</c:formatCode>
                <c:ptCount val="44"/>
                <c:pt idx="0">
                  <c:v>40.448039825762287</c:v>
                </c:pt>
                <c:pt idx="1">
                  <c:v>51.385390428211579</c:v>
                </c:pt>
                <c:pt idx="2">
                  <c:v>59.138585137246146</c:v>
                </c:pt>
                <c:pt idx="3">
                  <c:v>59.41770647653</c:v>
                </c:pt>
                <c:pt idx="4">
                  <c:v>61.445174330469932</c:v>
                </c:pt>
                <c:pt idx="5">
                  <c:v>62.448163145826221</c:v>
                </c:pt>
                <c:pt idx="6">
                  <c:v>63.668921607640272</c:v>
                </c:pt>
                <c:pt idx="7">
                  <c:v>64.038423053832304</c:v>
                </c:pt>
                <c:pt idx="8">
                  <c:v>64.131928538708195</c:v>
                </c:pt>
                <c:pt idx="9">
                  <c:v>65.546722933445011</c:v>
                </c:pt>
                <c:pt idx="10">
                  <c:v>65.752545906503087</c:v>
                </c:pt>
                <c:pt idx="11">
                  <c:v>72.599045841111803</c:v>
                </c:pt>
                <c:pt idx="12">
                  <c:v>75.955376216472828</c:v>
                </c:pt>
                <c:pt idx="13">
                  <c:v>76.963854475487423</c:v>
                </c:pt>
                <c:pt idx="14">
                  <c:v>77.519379844961236</c:v>
                </c:pt>
                <c:pt idx="15">
                  <c:v>77.585538055706408</c:v>
                </c:pt>
                <c:pt idx="16">
                  <c:v>89.285714285714292</c:v>
                </c:pt>
                <c:pt idx="17">
                  <c:v>89.766606822262119</c:v>
                </c:pt>
                <c:pt idx="18">
                  <c:v>91.001011122345815</c:v>
                </c:pt>
                <c:pt idx="19">
                  <c:v>94.854469854469855</c:v>
                </c:pt>
                <c:pt idx="20">
                  <c:v>96.965343867839835</c:v>
                </c:pt>
                <c:pt idx="21">
                  <c:v>97.734340293203005</c:v>
                </c:pt>
                <c:pt idx="22">
                  <c:v>101.88487009679062</c:v>
                </c:pt>
                <c:pt idx="23">
                  <c:v>102.79703562036815</c:v>
                </c:pt>
                <c:pt idx="24">
                  <c:v>108.6668433607209</c:v>
                </c:pt>
                <c:pt idx="25">
                  <c:v>111.11111111111111</c:v>
                </c:pt>
                <c:pt idx="26">
                  <c:v>114.29478530042068</c:v>
                </c:pt>
                <c:pt idx="27">
                  <c:v>116.55810764484058</c:v>
                </c:pt>
                <c:pt idx="28">
                  <c:v>117.54101316026681</c:v>
                </c:pt>
                <c:pt idx="29">
                  <c:v>118.27321111768184</c:v>
                </c:pt>
                <c:pt idx="30">
                  <c:v>118.29652996845425</c:v>
                </c:pt>
                <c:pt idx="31">
                  <c:v>121.51425455678455</c:v>
                </c:pt>
                <c:pt idx="32">
                  <c:v>129.31034482758619</c:v>
                </c:pt>
                <c:pt idx="33">
                  <c:v>130.3780964797914</c:v>
                </c:pt>
                <c:pt idx="34">
                  <c:v>136.19167717528376</c:v>
                </c:pt>
                <c:pt idx="35">
                  <c:v>141.89428875487761</c:v>
                </c:pt>
                <c:pt idx="36">
                  <c:v>142.26146676477802</c:v>
                </c:pt>
                <c:pt idx="37">
                  <c:v>147.7680861980503</c:v>
                </c:pt>
                <c:pt idx="38">
                  <c:v>148.29794405123022</c:v>
                </c:pt>
                <c:pt idx="39">
                  <c:v>149.82086635544459</c:v>
                </c:pt>
                <c:pt idx="40">
                  <c:v>151.86028853454823</c:v>
                </c:pt>
                <c:pt idx="41">
                  <c:v>183.48623853211009</c:v>
                </c:pt>
                <c:pt idx="42">
                  <c:v>210.5263157894737</c:v>
                </c:pt>
                <c:pt idx="43">
                  <c:v>233.49797934440952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A4-4BDF-A921-DA7E00E29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5755544"/>
        <c:axId val="885748984"/>
      </c:barChart>
      <c:catAx>
        <c:axId val="88575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5748984"/>
        <c:crosses val="autoZero"/>
        <c:auto val="1"/>
        <c:lblAlgn val="ctr"/>
        <c:lblOffset val="100"/>
        <c:noMultiLvlLbl val="0"/>
      </c:catAx>
      <c:valAx>
        <c:axId val="885748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8575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6D506-2C05-40E1-8983-97E7AC37B476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A0D9AC-C1C6-4552-9C9C-0AB6BF5E9EC6}">
      <dgm:prSet custT="1"/>
      <dgm:spPr/>
      <dgm:t>
        <a:bodyPr/>
        <a:lstStyle/>
        <a:p>
          <a:r>
            <a:rPr lang="fi-FI" sz="1000" baseline="0"/>
            <a:t>Kunnassa on ajantasainen </a:t>
          </a:r>
          <a:r>
            <a:rPr lang="fi-FI" sz="1000" b="0" u="sng" baseline="0"/>
            <a:t>liikenneturvallisuus-suunnitelma</a:t>
          </a:r>
          <a:r>
            <a:rPr lang="fi-FI" sz="1000" baseline="0"/>
            <a:t>, joka on käsitelty päätöksentekoelimissä</a:t>
          </a:r>
          <a:endParaRPr lang="en-US" sz="1000" dirty="0"/>
        </a:p>
      </dgm:t>
    </dgm:pt>
    <dgm:pt modelId="{56CB8641-9DD1-43C7-9CC8-2DE3E8FADB40}" type="parTrans" cxnId="{AF416A4E-9677-43D6-B50C-CAAEC219D933}">
      <dgm:prSet/>
      <dgm:spPr/>
      <dgm:t>
        <a:bodyPr/>
        <a:lstStyle/>
        <a:p>
          <a:endParaRPr lang="en-US"/>
        </a:p>
      </dgm:t>
    </dgm:pt>
    <dgm:pt modelId="{9C0B18D2-7DB0-4A1F-B3DC-1E5CB545EC94}" type="sibTrans" cxnId="{AF416A4E-9677-43D6-B50C-CAAEC219D933}">
      <dgm:prSet/>
      <dgm:spPr/>
      <dgm:t>
        <a:bodyPr/>
        <a:lstStyle/>
        <a:p>
          <a:endParaRPr lang="en-US"/>
        </a:p>
      </dgm:t>
    </dgm:pt>
    <dgm:pt modelId="{EF53CE6A-0AF5-4691-9BEE-415314C630DC}">
      <dgm:prSet custT="1"/>
      <dgm:spPr/>
      <dgm:t>
        <a:bodyPr/>
        <a:lstStyle/>
        <a:p>
          <a:r>
            <a:rPr lang="fi-FI" sz="1000" baseline="0"/>
            <a:t>Kunnassa on säännöllisesti pari kertaa vuodessa kokoontuva </a:t>
          </a:r>
          <a:r>
            <a:rPr lang="fi-FI" sz="1000" b="0" u="sng" baseline="0"/>
            <a:t>liikenneturvallisuusryhmä</a:t>
          </a:r>
          <a:endParaRPr lang="en-US" sz="1000" b="0" u="sng" dirty="0"/>
        </a:p>
      </dgm:t>
    </dgm:pt>
    <dgm:pt modelId="{97F9090A-BD74-4D04-BAAF-795BD9B3B8D6}" type="parTrans" cxnId="{29FBA901-2A01-4AB0-979C-F70FB0DFCFE5}">
      <dgm:prSet/>
      <dgm:spPr/>
      <dgm:t>
        <a:bodyPr/>
        <a:lstStyle/>
        <a:p>
          <a:endParaRPr lang="en-US"/>
        </a:p>
      </dgm:t>
    </dgm:pt>
    <dgm:pt modelId="{1552ADB0-CF1E-44C3-8C8A-8B6329085D8A}" type="sibTrans" cxnId="{29FBA901-2A01-4AB0-979C-F70FB0DFCFE5}">
      <dgm:prSet/>
      <dgm:spPr/>
      <dgm:t>
        <a:bodyPr/>
        <a:lstStyle/>
        <a:p>
          <a:endParaRPr lang="en-US"/>
        </a:p>
      </dgm:t>
    </dgm:pt>
    <dgm:pt modelId="{77CBE072-FB15-4C2C-8596-7C1C11BDA395}">
      <dgm:prSet custT="1"/>
      <dgm:spPr/>
      <dgm:t>
        <a:bodyPr/>
        <a:lstStyle/>
        <a:p>
          <a:r>
            <a:rPr lang="fi-FI" sz="1000" u="sng" baseline="0"/>
            <a:t>Kaikki (keskeiset) hallintokunnat </a:t>
          </a:r>
          <a:r>
            <a:rPr lang="fi-FI" sz="1000" baseline="0"/>
            <a:t>osallistuvat liikenneturvallisuustyöhön</a:t>
          </a:r>
          <a:endParaRPr lang="en-US" sz="1000" dirty="0"/>
        </a:p>
      </dgm:t>
    </dgm:pt>
    <dgm:pt modelId="{EC319F68-DD38-4523-87C1-68D5CA17A40E}" type="parTrans" cxnId="{4A6340E6-AB3C-47DA-BDCE-694851646367}">
      <dgm:prSet/>
      <dgm:spPr/>
      <dgm:t>
        <a:bodyPr/>
        <a:lstStyle/>
        <a:p>
          <a:endParaRPr lang="en-US"/>
        </a:p>
      </dgm:t>
    </dgm:pt>
    <dgm:pt modelId="{4D186083-810B-42AC-B808-7AAAA75BC7AE}" type="sibTrans" cxnId="{4A6340E6-AB3C-47DA-BDCE-694851646367}">
      <dgm:prSet/>
      <dgm:spPr/>
      <dgm:t>
        <a:bodyPr/>
        <a:lstStyle/>
        <a:p>
          <a:endParaRPr lang="en-US"/>
        </a:p>
      </dgm:t>
    </dgm:pt>
    <dgm:pt modelId="{BD5D5F86-66F3-4721-A222-38AF711E313A}">
      <dgm:prSet custT="1"/>
      <dgm:spPr/>
      <dgm:t>
        <a:bodyPr/>
        <a:lstStyle/>
        <a:p>
          <a:r>
            <a:rPr lang="fi-FI" sz="1000" baseline="0"/>
            <a:t>Liikenneturvallisuustyö kattaa </a:t>
          </a:r>
          <a:r>
            <a:rPr lang="fi-FI" sz="1000" u="sng" baseline="0"/>
            <a:t>yhteistyön, liikennekasvatuksen, viestinnän ja liikenneympäristöasiat</a:t>
          </a:r>
          <a:endParaRPr lang="en-US" sz="1000" u="sng" dirty="0"/>
        </a:p>
      </dgm:t>
    </dgm:pt>
    <dgm:pt modelId="{6ECAB06E-62D5-4EEF-8098-577BC5891156}" type="parTrans" cxnId="{08A80E24-7553-4AFA-9CDD-166DA3B1EB49}">
      <dgm:prSet/>
      <dgm:spPr/>
      <dgm:t>
        <a:bodyPr/>
        <a:lstStyle/>
        <a:p>
          <a:endParaRPr lang="en-US"/>
        </a:p>
      </dgm:t>
    </dgm:pt>
    <dgm:pt modelId="{810CD52A-DD73-44B8-BCCC-F72887ACB5F5}" type="sibTrans" cxnId="{08A80E24-7553-4AFA-9CDD-166DA3B1EB49}">
      <dgm:prSet/>
      <dgm:spPr/>
      <dgm:t>
        <a:bodyPr/>
        <a:lstStyle/>
        <a:p>
          <a:endParaRPr lang="en-US"/>
        </a:p>
      </dgm:t>
    </dgm:pt>
    <dgm:pt modelId="{31D8DECC-F3A1-426E-B0AC-6CA818B05151}">
      <dgm:prSet custT="1"/>
      <dgm:spPr/>
      <dgm:t>
        <a:bodyPr/>
        <a:lstStyle/>
        <a:p>
          <a:r>
            <a:rPr lang="fi-FI" sz="1000" baseline="0"/>
            <a:t>Liikenneturvallisuus-asioista </a:t>
          </a:r>
          <a:r>
            <a:rPr lang="fi-FI" sz="1000" b="0" u="sng" baseline="0"/>
            <a:t>tiedotetaan</a:t>
          </a:r>
          <a:r>
            <a:rPr lang="fi-FI" sz="1000" baseline="0"/>
            <a:t> kuntalaisille ja hallintokunnille säännöllisesti</a:t>
          </a:r>
          <a:endParaRPr lang="en-US" sz="1000" dirty="0"/>
        </a:p>
      </dgm:t>
    </dgm:pt>
    <dgm:pt modelId="{96CABC50-FE00-4DD5-9E32-A3740CBA22C6}" type="parTrans" cxnId="{7F28F635-AAE8-4EB2-AAA9-2794240858FA}">
      <dgm:prSet/>
      <dgm:spPr/>
      <dgm:t>
        <a:bodyPr/>
        <a:lstStyle/>
        <a:p>
          <a:endParaRPr lang="en-US"/>
        </a:p>
      </dgm:t>
    </dgm:pt>
    <dgm:pt modelId="{EA70C565-F92B-45F4-A34B-B1383B13EE54}" type="sibTrans" cxnId="{7F28F635-AAE8-4EB2-AAA9-2794240858FA}">
      <dgm:prSet/>
      <dgm:spPr/>
      <dgm:t>
        <a:bodyPr/>
        <a:lstStyle/>
        <a:p>
          <a:endParaRPr lang="en-US"/>
        </a:p>
      </dgm:t>
    </dgm:pt>
    <dgm:pt modelId="{45240956-694B-4A59-A975-CDFDE5470E39}">
      <dgm:prSet custT="1"/>
      <dgm:spPr/>
      <dgm:t>
        <a:bodyPr/>
        <a:lstStyle/>
        <a:p>
          <a:r>
            <a:rPr lang="fi-FI" sz="1000" baseline="0" dirty="0"/>
            <a:t>Kunnassa on asetettu </a:t>
          </a:r>
          <a:r>
            <a:rPr lang="fi-FI" sz="1000" u="sng" baseline="0" dirty="0"/>
            <a:t>tavoitteita</a:t>
          </a:r>
          <a:r>
            <a:rPr lang="fi-FI" sz="1000" baseline="0" dirty="0"/>
            <a:t> sekä liikenneonnettomuuksia että toimintaa koskien (ks. Kohta 1.)</a:t>
          </a:r>
          <a:endParaRPr lang="en-US" sz="1000" dirty="0"/>
        </a:p>
      </dgm:t>
    </dgm:pt>
    <dgm:pt modelId="{B9F7A181-7546-40DC-8AD0-EA5F48CC9DFA}" type="parTrans" cxnId="{A2BB7DCC-4E13-439F-A8B6-69EAB8AC4F09}">
      <dgm:prSet/>
      <dgm:spPr/>
      <dgm:t>
        <a:bodyPr/>
        <a:lstStyle/>
        <a:p>
          <a:endParaRPr lang="en-US"/>
        </a:p>
      </dgm:t>
    </dgm:pt>
    <dgm:pt modelId="{135E6831-0F39-4205-83D7-643A9F855354}" type="sibTrans" cxnId="{A2BB7DCC-4E13-439F-A8B6-69EAB8AC4F09}">
      <dgm:prSet/>
      <dgm:spPr/>
      <dgm:t>
        <a:bodyPr/>
        <a:lstStyle/>
        <a:p>
          <a:endParaRPr lang="en-US"/>
        </a:p>
      </dgm:t>
    </dgm:pt>
    <dgm:pt modelId="{CA93C5C2-C10C-4055-870C-98D2915697E1}">
      <dgm:prSet custT="1"/>
      <dgm:spPr/>
      <dgm:t>
        <a:bodyPr/>
        <a:lstStyle/>
        <a:p>
          <a:r>
            <a:rPr lang="fi-FI" sz="1000" baseline="0"/>
            <a:t>Liikenneturvallisuustilanteen kehittymistä ja asetettujen tavoitteiden saavuttamista </a:t>
          </a:r>
          <a:r>
            <a:rPr lang="fi-FI" sz="1000" u="sng" baseline="0"/>
            <a:t>seurataan vuosittain ja niistä raportoidaan </a:t>
          </a:r>
          <a:r>
            <a:rPr lang="fi-FI" sz="1000" baseline="0"/>
            <a:t>tuloksista päätöksentekijöille</a:t>
          </a:r>
          <a:endParaRPr lang="en-US" sz="1000" dirty="0"/>
        </a:p>
      </dgm:t>
    </dgm:pt>
    <dgm:pt modelId="{A2697713-537F-4C5D-8344-E03B80B5DED7}" type="parTrans" cxnId="{601D5A6E-10A2-4544-8606-201DED5443FC}">
      <dgm:prSet/>
      <dgm:spPr/>
      <dgm:t>
        <a:bodyPr/>
        <a:lstStyle/>
        <a:p>
          <a:endParaRPr lang="en-US"/>
        </a:p>
      </dgm:t>
    </dgm:pt>
    <dgm:pt modelId="{7CCE4DCC-4FA0-4715-8EE3-605E389B40FF}" type="sibTrans" cxnId="{601D5A6E-10A2-4544-8606-201DED5443FC}">
      <dgm:prSet/>
      <dgm:spPr/>
      <dgm:t>
        <a:bodyPr/>
        <a:lstStyle/>
        <a:p>
          <a:endParaRPr lang="en-US"/>
        </a:p>
      </dgm:t>
    </dgm:pt>
    <dgm:pt modelId="{3D2BB139-8D4C-4F60-9783-7E4729977CB3}">
      <dgm:prSet custT="1"/>
      <dgm:spPr/>
      <dgm:t>
        <a:bodyPr/>
        <a:lstStyle/>
        <a:p>
          <a:r>
            <a:rPr lang="fi-FI" sz="1000" baseline="0"/>
            <a:t>Liikenneturvallisuustyön toteutumista (liikenneympäristö, liikennekasvatus ja viestintä) seurataan vuosittain</a:t>
          </a:r>
          <a:endParaRPr lang="en-US" sz="1000" dirty="0"/>
        </a:p>
      </dgm:t>
    </dgm:pt>
    <dgm:pt modelId="{D41531AE-B927-48B9-9ADF-096257F77B7C}" type="parTrans" cxnId="{BD997E0F-3F1F-4681-ADFE-1B49955D5ED1}">
      <dgm:prSet/>
      <dgm:spPr/>
      <dgm:t>
        <a:bodyPr/>
        <a:lstStyle/>
        <a:p>
          <a:endParaRPr lang="en-US"/>
        </a:p>
      </dgm:t>
    </dgm:pt>
    <dgm:pt modelId="{C0675C57-10CA-47B1-973F-EE0F11220D5D}" type="sibTrans" cxnId="{BD997E0F-3F1F-4681-ADFE-1B49955D5ED1}">
      <dgm:prSet/>
      <dgm:spPr/>
      <dgm:t>
        <a:bodyPr/>
        <a:lstStyle/>
        <a:p>
          <a:endParaRPr lang="en-US"/>
        </a:p>
      </dgm:t>
    </dgm:pt>
    <dgm:pt modelId="{E6F241B4-301F-47FC-88C5-8122DA404100}">
      <dgm:prSet custT="1"/>
      <dgm:spPr/>
      <dgm:t>
        <a:bodyPr/>
        <a:lstStyle/>
        <a:p>
          <a:r>
            <a:rPr lang="fi-FI" sz="1000" baseline="0"/>
            <a:t>Liikenneturvallisuus huomioidaan kaikissa </a:t>
          </a:r>
          <a:r>
            <a:rPr lang="fi-FI" sz="1000" u="sng" baseline="0"/>
            <a:t>kunnan kuljetuspalveluiden hankinnassa</a:t>
          </a:r>
          <a:endParaRPr lang="en-US" sz="1000" u="sng" dirty="0"/>
        </a:p>
      </dgm:t>
    </dgm:pt>
    <dgm:pt modelId="{93A137B2-0473-48D0-8106-B7E4C114F088}" type="parTrans" cxnId="{2969DBFB-C9F9-451A-9E1A-876FC784A773}">
      <dgm:prSet/>
      <dgm:spPr/>
      <dgm:t>
        <a:bodyPr/>
        <a:lstStyle/>
        <a:p>
          <a:endParaRPr lang="en-US"/>
        </a:p>
      </dgm:t>
    </dgm:pt>
    <dgm:pt modelId="{C3811102-9313-473B-800B-BAB2A6FDDCA3}" type="sibTrans" cxnId="{2969DBFB-C9F9-451A-9E1A-876FC784A773}">
      <dgm:prSet/>
      <dgm:spPr/>
      <dgm:t>
        <a:bodyPr/>
        <a:lstStyle/>
        <a:p>
          <a:endParaRPr lang="en-US"/>
        </a:p>
      </dgm:t>
    </dgm:pt>
    <dgm:pt modelId="{7D967E45-B2DE-4951-8CD5-98CB8259F81C}">
      <dgm:prSet custT="1"/>
      <dgm:spPr/>
      <dgm:t>
        <a:bodyPr/>
        <a:lstStyle/>
        <a:p>
          <a:r>
            <a:rPr lang="fi-FI" sz="1000" u="sng" baseline="0"/>
            <a:t>Kunnan työntekijät </a:t>
          </a:r>
          <a:r>
            <a:rPr lang="fi-FI" sz="1000" baseline="0"/>
            <a:t>on huomioitu liikenneturvallisuustoimenpiteiden suunnittelussa ja toteutuksessa</a:t>
          </a:r>
          <a:endParaRPr lang="en-US" sz="1000" dirty="0"/>
        </a:p>
      </dgm:t>
    </dgm:pt>
    <dgm:pt modelId="{07674E14-A13F-481E-A5F5-B7659E5BADBF}" type="parTrans" cxnId="{C0B0FB18-DB92-47F7-B732-85D1362F6CAA}">
      <dgm:prSet/>
      <dgm:spPr/>
      <dgm:t>
        <a:bodyPr/>
        <a:lstStyle/>
        <a:p>
          <a:endParaRPr lang="en-US"/>
        </a:p>
      </dgm:t>
    </dgm:pt>
    <dgm:pt modelId="{28DA9404-5EFE-4778-8281-8E4D6D0E4444}" type="sibTrans" cxnId="{C0B0FB18-DB92-47F7-B732-85D1362F6CAA}">
      <dgm:prSet/>
      <dgm:spPr/>
      <dgm:t>
        <a:bodyPr/>
        <a:lstStyle/>
        <a:p>
          <a:endParaRPr lang="en-US"/>
        </a:p>
      </dgm:t>
    </dgm:pt>
    <dgm:pt modelId="{0C32C251-5347-47C1-964B-70BC5BA398A3}" type="pres">
      <dgm:prSet presAssocID="{FB46D506-2C05-40E1-8983-97E7AC37B476}" presName="Name0" presStyleCnt="0">
        <dgm:presLayoutVars>
          <dgm:dir/>
          <dgm:resizeHandles val="exact"/>
        </dgm:presLayoutVars>
      </dgm:prSet>
      <dgm:spPr/>
    </dgm:pt>
    <dgm:pt modelId="{6D8CE264-5E05-47EC-9117-7A21279A23C7}" type="pres">
      <dgm:prSet presAssocID="{F8A0D9AC-C1C6-4552-9C9C-0AB6BF5E9EC6}" presName="node" presStyleLbl="node1" presStyleIdx="0" presStyleCnt="10">
        <dgm:presLayoutVars>
          <dgm:bulletEnabled val="1"/>
        </dgm:presLayoutVars>
      </dgm:prSet>
      <dgm:spPr/>
    </dgm:pt>
    <dgm:pt modelId="{B374CA77-7ABA-49BB-8BAE-D0532513171D}" type="pres">
      <dgm:prSet presAssocID="{9C0B18D2-7DB0-4A1F-B3DC-1E5CB545EC94}" presName="sibTrans" presStyleLbl="sibTrans1D1" presStyleIdx="0" presStyleCnt="9"/>
      <dgm:spPr/>
    </dgm:pt>
    <dgm:pt modelId="{33AEFF29-B3CE-4171-AD5A-C2604BD8798F}" type="pres">
      <dgm:prSet presAssocID="{9C0B18D2-7DB0-4A1F-B3DC-1E5CB545EC94}" presName="connectorText" presStyleLbl="sibTrans1D1" presStyleIdx="0" presStyleCnt="9"/>
      <dgm:spPr/>
    </dgm:pt>
    <dgm:pt modelId="{6B05DC92-8F8B-4095-AC9A-9A3E866E7639}" type="pres">
      <dgm:prSet presAssocID="{EF53CE6A-0AF5-4691-9BEE-415314C630DC}" presName="node" presStyleLbl="node1" presStyleIdx="1" presStyleCnt="10" custScaleX="113336">
        <dgm:presLayoutVars>
          <dgm:bulletEnabled val="1"/>
        </dgm:presLayoutVars>
      </dgm:prSet>
      <dgm:spPr/>
    </dgm:pt>
    <dgm:pt modelId="{779F9AB0-D920-4E2D-B747-D27EF3603055}" type="pres">
      <dgm:prSet presAssocID="{1552ADB0-CF1E-44C3-8C8A-8B6329085D8A}" presName="sibTrans" presStyleLbl="sibTrans1D1" presStyleIdx="1" presStyleCnt="9"/>
      <dgm:spPr/>
    </dgm:pt>
    <dgm:pt modelId="{18A65A82-86DE-428F-85EC-676E545CF790}" type="pres">
      <dgm:prSet presAssocID="{1552ADB0-CF1E-44C3-8C8A-8B6329085D8A}" presName="connectorText" presStyleLbl="sibTrans1D1" presStyleIdx="1" presStyleCnt="9"/>
      <dgm:spPr/>
    </dgm:pt>
    <dgm:pt modelId="{1611ED83-915B-48E5-869F-6E65DE48A7CC}" type="pres">
      <dgm:prSet presAssocID="{77CBE072-FB15-4C2C-8596-7C1C11BDA395}" presName="node" presStyleLbl="node1" presStyleIdx="2" presStyleCnt="10">
        <dgm:presLayoutVars>
          <dgm:bulletEnabled val="1"/>
        </dgm:presLayoutVars>
      </dgm:prSet>
      <dgm:spPr/>
    </dgm:pt>
    <dgm:pt modelId="{323BAF83-63C3-4F8D-B57E-704CA7BDE9A5}" type="pres">
      <dgm:prSet presAssocID="{4D186083-810B-42AC-B808-7AAAA75BC7AE}" presName="sibTrans" presStyleLbl="sibTrans1D1" presStyleIdx="2" presStyleCnt="9"/>
      <dgm:spPr/>
    </dgm:pt>
    <dgm:pt modelId="{59245763-FFB2-49A2-B090-0F1396B8872A}" type="pres">
      <dgm:prSet presAssocID="{4D186083-810B-42AC-B808-7AAAA75BC7AE}" presName="connectorText" presStyleLbl="sibTrans1D1" presStyleIdx="2" presStyleCnt="9"/>
      <dgm:spPr/>
    </dgm:pt>
    <dgm:pt modelId="{A2A16F98-77CE-4F6F-85C6-3D554CA86290}" type="pres">
      <dgm:prSet presAssocID="{BD5D5F86-66F3-4721-A222-38AF711E313A}" presName="node" presStyleLbl="node1" presStyleIdx="3" presStyleCnt="10" custScaleX="117052">
        <dgm:presLayoutVars>
          <dgm:bulletEnabled val="1"/>
        </dgm:presLayoutVars>
      </dgm:prSet>
      <dgm:spPr/>
    </dgm:pt>
    <dgm:pt modelId="{DC48F898-6EAA-415E-A470-6E9644B2329F}" type="pres">
      <dgm:prSet presAssocID="{810CD52A-DD73-44B8-BCCC-F72887ACB5F5}" presName="sibTrans" presStyleLbl="sibTrans1D1" presStyleIdx="3" presStyleCnt="9"/>
      <dgm:spPr/>
    </dgm:pt>
    <dgm:pt modelId="{ED87503B-66F4-45DD-8D3B-EE05F3BE4210}" type="pres">
      <dgm:prSet presAssocID="{810CD52A-DD73-44B8-BCCC-F72887ACB5F5}" presName="connectorText" presStyleLbl="sibTrans1D1" presStyleIdx="3" presStyleCnt="9"/>
      <dgm:spPr/>
    </dgm:pt>
    <dgm:pt modelId="{FDE11D14-99C7-4238-9411-660894C55EF2}" type="pres">
      <dgm:prSet presAssocID="{31D8DECC-F3A1-426E-B0AC-6CA818B05151}" presName="node" presStyleLbl="node1" presStyleIdx="4" presStyleCnt="10">
        <dgm:presLayoutVars>
          <dgm:bulletEnabled val="1"/>
        </dgm:presLayoutVars>
      </dgm:prSet>
      <dgm:spPr/>
    </dgm:pt>
    <dgm:pt modelId="{62CC7BF9-C06D-4AD9-8B59-1E8096D17626}" type="pres">
      <dgm:prSet presAssocID="{EA70C565-F92B-45F4-A34B-B1383B13EE54}" presName="sibTrans" presStyleLbl="sibTrans1D1" presStyleIdx="4" presStyleCnt="9"/>
      <dgm:spPr/>
    </dgm:pt>
    <dgm:pt modelId="{9068A544-C3B7-4F31-A89D-A6B9A296402D}" type="pres">
      <dgm:prSet presAssocID="{EA70C565-F92B-45F4-A34B-B1383B13EE54}" presName="connectorText" presStyleLbl="sibTrans1D1" presStyleIdx="4" presStyleCnt="9"/>
      <dgm:spPr/>
    </dgm:pt>
    <dgm:pt modelId="{DAA2DF83-5584-4886-B96F-73AF93E8291B}" type="pres">
      <dgm:prSet presAssocID="{45240956-694B-4A59-A975-CDFDE5470E39}" presName="node" presStyleLbl="node1" presStyleIdx="5" presStyleCnt="10" custScaleX="110285">
        <dgm:presLayoutVars>
          <dgm:bulletEnabled val="1"/>
        </dgm:presLayoutVars>
      </dgm:prSet>
      <dgm:spPr/>
    </dgm:pt>
    <dgm:pt modelId="{E2DDFEEF-4AB1-4063-AE8E-9CD76104575E}" type="pres">
      <dgm:prSet presAssocID="{135E6831-0F39-4205-83D7-643A9F855354}" presName="sibTrans" presStyleLbl="sibTrans1D1" presStyleIdx="5" presStyleCnt="9"/>
      <dgm:spPr/>
    </dgm:pt>
    <dgm:pt modelId="{06F94AAB-86C1-45DB-9253-19C4E982E418}" type="pres">
      <dgm:prSet presAssocID="{135E6831-0F39-4205-83D7-643A9F855354}" presName="connectorText" presStyleLbl="sibTrans1D1" presStyleIdx="5" presStyleCnt="9"/>
      <dgm:spPr/>
    </dgm:pt>
    <dgm:pt modelId="{AFF472F5-0CBE-45F4-98D3-910E10CEB907}" type="pres">
      <dgm:prSet presAssocID="{CA93C5C2-C10C-4055-870C-98D2915697E1}" presName="node" presStyleLbl="node1" presStyleIdx="6" presStyleCnt="10" custScaleX="142229">
        <dgm:presLayoutVars>
          <dgm:bulletEnabled val="1"/>
        </dgm:presLayoutVars>
      </dgm:prSet>
      <dgm:spPr/>
    </dgm:pt>
    <dgm:pt modelId="{7F56B4D7-FAEE-4FE2-99F9-56804ACEDD68}" type="pres">
      <dgm:prSet presAssocID="{7CCE4DCC-4FA0-4715-8EE3-605E389B40FF}" presName="sibTrans" presStyleLbl="sibTrans1D1" presStyleIdx="6" presStyleCnt="9"/>
      <dgm:spPr/>
    </dgm:pt>
    <dgm:pt modelId="{2D220158-9002-47CC-9FC7-34A47123523A}" type="pres">
      <dgm:prSet presAssocID="{7CCE4DCC-4FA0-4715-8EE3-605E389B40FF}" presName="connectorText" presStyleLbl="sibTrans1D1" presStyleIdx="6" presStyleCnt="9"/>
      <dgm:spPr/>
    </dgm:pt>
    <dgm:pt modelId="{279BCD3C-A889-49F7-AEBA-FFE79F1D0518}" type="pres">
      <dgm:prSet presAssocID="{3D2BB139-8D4C-4F60-9783-7E4729977CB3}" presName="node" presStyleLbl="node1" presStyleIdx="7" presStyleCnt="10" custScaleX="125569">
        <dgm:presLayoutVars>
          <dgm:bulletEnabled val="1"/>
        </dgm:presLayoutVars>
      </dgm:prSet>
      <dgm:spPr/>
    </dgm:pt>
    <dgm:pt modelId="{C52CEB4B-A31C-4D65-8266-6BAA1A6BA30F}" type="pres">
      <dgm:prSet presAssocID="{C0675C57-10CA-47B1-973F-EE0F11220D5D}" presName="sibTrans" presStyleLbl="sibTrans1D1" presStyleIdx="7" presStyleCnt="9"/>
      <dgm:spPr/>
    </dgm:pt>
    <dgm:pt modelId="{8A1DFE5B-AE34-430D-8526-F05EBA8D4814}" type="pres">
      <dgm:prSet presAssocID="{C0675C57-10CA-47B1-973F-EE0F11220D5D}" presName="connectorText" presStyleLbl="sibTrans1D1" presStyleIdx="7" presStyleCnt="9"/>
      <dgm:spPr/>
    </dgm:pt>
    <dgm:pt modelId="{FC041704-DFDD-4898-8B27-6844FBD98CF1}" type="pres">
      <dgm:prSet presAssocID="{E6F241B4-301F-47FC-88C5-8122DA404100}" presName="node" presStyleLbl="node1" presStyleIdx="8" presStyleCnt="10">
        <dgm:presLayoutVars>
          <dgm:bulletEnabled val="1"/>
        </dgm:presLayoutVars>
      </dgm:prSet>
      <dgm:spPr/>
    </dgm:pt>
    <dgm:pt modelId="{6655DEE6-D2A2-4670-95D0-5F3A1D43BBD7}" type="pres">
      <dgm:prSet presAssocID="{C3811102-9313-473B-800B-BAB2A6FDDCA3}" presName="sibTrans" presStyleLbl="sibTrans1D1" presStyleIdx="8" presStyleCnt="9"/>
      <dgm:spPr/>
    </dgm:pt>
    <dgm:pt modelId="{4C85C50C-6250-4902-926B-70AB7C9A9CE5}" type="pres">
      <dgm:prSet presAssocID="{C3811102-9313-473B-800B-BAB2A6FDDCA3}" presName="connectorText" presStyleLbl="sibTrans1D1" presStyleIdx="8" presStyleCnt="9"/>
      <dgm:spPr/>
    </dgm:pt>
    <dgm:pt modelId="{FEF30745-336B-40E4-BE2B-6BB5A528DCCF}" type="pres">
      <dgm:prSet presAssocID="{7D967E45-B2DE-4951-8CD5-98CB8259F81C}" presName="node" presStyleLbl="node1" presStyleIdx="9" presStyleCnt="10" custScaleX="182364">
        <dgm:presLayoutVars>
          <dgm:bulletEnabled val="1"/>
        </dgm:presLayoutVars>
      </dgm:prSet>
      <dgm:spPr/>
    </dgm:pt>
  </dgm:ptLst>
  <dgm:cxnLst>
    <dgm:cxn modelId="{29FBA901-2A01-4AB0-979C-F70FB0DFCFE5}" srcId="{FB46D506-2C05-40E1-8983-97E7AC37B476}" destId="{EF53CE6A-0AF5-4691-9BEE-415314C630DC}" srcOrd="1" destOrd="0" parTransId="{97F9090A-BD74-4D04-BAAF-795BD9B3B8D6}" sibTransId="{1552ADB0-CF1E-44C3-8C8A-8B6329085D8A}"/>
    <dgm:cxn modelId="{3C238704-3D48-4F77-BDA2-F7097B6F9F49}" type="presOf" srcId="{C3811102-9313-473B-800B-BAB2A6FDDCA3}" destId="{4C85C50C-6250-4902-926B-70AB7C9A9CE5}" srcOrd="1" destOrd="0" presId="urn:microsoft.com/office/officeart/2016/7/layout/RepeatingBendingProcessNew"/>
    <dgm:cxn modelId="{BD997E0F-3F1F-4681-ADFE-1B49955D5ED1}" srcId="{FB46D506-2C05-40E1-8983-97E7AC37B476}" destId="{3D2BB139-8D4C-4F60-9783-7E4729977CB3}" srcOrd="7" destOrd="0" parTransId="{D41531AE-B927-48B9-9ADF-096257F77B7C}" sibTransId="{C0675C57-10CA-47B1-973F-EE0F11220D5D}"/>
    <dgm:cxn modelId="{63675D12-FE49-4BC6-ACE1-CA99796162F8}" type="presOf" srcId="{EA70C565-F92B-45F4-A34B-B1383B13EE54}" destId="{62CC7BF9-C06D-4AD9-8B59-1E8096D17626}" srcOrd="0" destOrd="0" presId="urn:microsoft.com/office/officeart/2016/7/layout/RepeatingBendingProcessNew"/>
    <dgm:cxn modelId="{1133C412-0A1C-408F-B364-97976E197C44}" type="presOf" srcId="{4D186083-810B-42AC-B808-7AAAA75BC7AE}" destId="{59245763-FFB2-49A2-B090-0F1396B8872A}" srcOrd="1" destOrd="0" presId="urn:microsoft.com/office/officeart/2016/7/layout/RepeatingBendingProcessNew"/>
    <dgm:cxn modelId="{C0B0FB18-DB92-47F7-B732-85D1362F6CAA}" srcId="{FB46D506-2C05-40E1-8983-97E7AC37B476}" destId="{7D967E45-B2DE-4951-8CD5-98CB8259F81C}" srcOrd="9" destOrd="0" parTransId="{07674E14-A13F-481E-A5F5-B7659E5BADBF}" sibTransId="{28DA9404-5EFE-4778-8281-8E4D6D0E4444}"/>
    <dgm:cxn modelId="{248C8E21-F122-4904-9E44-A502CF19853A}" type="presOf" srcId="{1552ADB0-CF1E-44C3-8C8A-8B6329085D8A}" destId="{779F9AB0-D920-4E2D-B747-D27EF3603055}" srcOrd="0" destOrd="0" presId="urn:microsoft.com/office/officeart/2016/7/layout/RepeatingBendingProcessNew"/>
    <dgm:cxn modelId="{08A80E24-7553-4AFA-9CDD-166DA3B1EB49}" srcId="{FB46D506-2C05-40E1-8983-97E7AC37B476}" destId="{BD5D5F86-66F3-4721-A222-38AF711E313A}" srcOrd="3" destOrd="0" parTransId="{6ECAB06E-62D5-4EEF-8098-577BC5891156}" sibTransId="{810CD52A-DD73-44B8-BCCC-F72887ACB5F5}"/>
    <dgm:cxn modelId="{1E003D31-FA2A-452D-AFD5-BC67F6E0CE91}" type="presOf" srcId="{C3811102-9313-473B-800B-BAB2A6FDDCA3}" destId="{6655DEE6-D2A2-4670-95D0-5F3A1D43BBD7}" srcOrd="0" destOrd="0" presId="urn:microsoft.com/office/officeart/2016/7/layout/RepeatingBendingProcessNew"/>
    <dgm:cxn modelId="{AB3F4831-74FE-43C3-920E-8CC8FDEC0DF8}" type="presOf" srcId="{7CCE4DCC-4FA0-4715-8EE3-605E389B40FF}" destId="{7F56B4D7-FAEE-4FE2-99F9-56804ACEDD68}" srcOrd="0" destOrd="0" presId="urn:microsoft.com/office/officeart/2016/7/layout/RepeatingBendingProcessNew"/>
    <dgm:cxn modelId="{7F28F635-AAE8-4EB2-AAA9-2794240858FA}" srcId="{FB46D506-2C05-40E1-8983-97E7AC37B476}" destId="{31D8DECC-F3A1-426E-B0AC-6CA818B05151}" srcOrd="4" destOrd="0" parTransId="{96CABC50-FE00-4DD5-9E32-A3740CBA22C6}" sibTransId="{EA70C565-F92B-45F4-A34B-B1383B13EE54}"/>
    <dgm:cxn modelId="{E89F163A-CD64-49A6-92C4-6CCA55CC2D90}" type="presOf" srcId="{31D8DECC-F3A1-426E-B0AC-6CA818B05151}" destId="{FDE11D14-99C7-4238-9411-660894C55EF2}" srcOrd="0" destOrd="0" presId="urn:microsoft.com/office/officeart/2016/7/layout/RepeatingBendingProcessNew"/>
    <dgm:cxn modelId="{01EED13C-1D4E-48CE-A21A-F9B67F949EBA}" type="presOf" srcId="{77CBE072-FB15-4C2C-8596-7C1C11BDA395}" destId="{1611ED83-915B-48E5-869F-6E65DE48A7CC}" srcOrd="0" destOrd="0" presId="urn:microsoft.com/office/officeart/2016/7/layout/RepeatingBendingProcessNew"/>
    <dgm:cxn modelId="{DF32B45C-6D67-40BA-8750-9B18FE804B7F}" type="presOf" srcId="{EF53CE6A-0AF5-4691-9BEE-415314C630DC}" destId="{6B05DC92-8F8B-4095-AC9A-9A3E866E7639}" srcOrd="0" destOrd="0" presId="urn:microsoft.com/office/officeart/2016/7/layout/RepeatingBendingProcessNew"/>
    <dgm:cxn modelId="{204E5A61-6534-43D7-9405-F2EFA8404ADF}" type="presOf" srcId="{E6F241B4-301F-47FC-88C5-8122DA404100}" destId="{FC041704-DFDD-4898-8B27-6844FBD98CF1}" srcOrd="0" destOrd="0" presId="urn:microsoft.com/office/officeart/2016/7/layout/RepeatingBendingProcessNew"/>
    <dgm:cxn modelId="{B87E7869-5AF2-42D4-B93E-824EDED0B53D}" type="presOf" srcId="{810CD52A-DD73-44B8-BCCC-F72887ACB5F5}" destId="{ED87503B-66F4-45DD-8D3B-EE05F3BE4210}" srcOrd="1" destOrd="0" presId="urn:microsoft.com/office/officeart/2016/7/layout/RepeatingBendingProcessNew"/>
    <dgm:cxn modelId="{AF416A4E-9677-43D6-B50C-CAAEC219D933}" srcId="{FB46D506-2C05-40E1-8983-97E7AC37B476}" destId="{F8A0D9AC-C1C6-4552-9C9C-0AB6BF5E9EC6}" srcOrd="0" destOrd="0" parTransId="{56CB8641-9DD1-43C7-9CC8-2DE3E8FADB40}" sibTransId="{9C0B18D2-7DB0-4A1F-B3DC-1E5CB545EC94}"/>
    <dgm:cxn modelId="{601D5A6E-10A2-4544-8606-201DED5443FC}" srcId="{FB46D506-2C05-40E1-8983-97E7AC37B476}" destId="{CA93C5C2-C10C-4055-870C-98D2915697E1}" srcOrd="6" destOrd="0" parTransId="{A2697713-537F-4C5D-8344-E03B80B5DED7}" sibTransId="{7CCE4DCC-4FA0-4715-8EE3-605E389B40FF}"/>
    <dgm:cxn modelId="{A1B07773-607B-4848-87E0-93BFC7E36B36}" type="presOf" srcId="{CA93C5C2-C10C-4055-870C-98D2915697E1}" destId="{AFF472F5-0CBE-45F4-98D3-910E10CEB907}" srcOrd="0" destOrd="0" presId="urn:microsoft.com/office/officeart/2016/7/layout/RepeatingBendingProcessNew"/>
    <dgm:cxn modelId="{E9F5CF56-8032-4473-BDDF-0E82DD490B85}" type="presOf" srcId="{3D2BB139-8D4C-4F60-9783-7E4729977CB3}" destId="{279BCD3C-A889-49F7-AEBA-FFE79F1D0518}" srcOrd="0" destOrd="0" presId="urn:microsoft.com/office/officeart/2016/7/layout/RepeatingBendingProcessNew"/>
    <dgm:cxn modelId="{96477458-F2B8-4227-8BA0-F5A819C251C2}" type="presOf" srcId="{BD5D5F86-66F3-4721-A222-38AF711E313A}" destId="{A2A16F98-77CE-4F6F-85C6-3D554CA86290}" srcOrd="0" destOrd="0" presId="urn:microsoft.com/office/officeart/2016/7/layout/RepeatingBendingProcessNew"/>
    <dgm:cxn modelId="{8DCB727A-8BA0-4B03-A210-0A7F51BF4886}" type="presOf" srcId="{4D186083-810B-42AC-B808-7AAAA75BC7AE}" destId="{323BAF83-63C3-4F8D-B57E-704CA7BDE9A5}" srcOrd="0" destOrd="0" presId="urn:microsoft.com/office/officeart/2016/7/layout/RepeatingBendingProcessNew"/>
    <dgm:cxn modelId="{8C74D67A-97BD-40FA-8BEE-6797B8BD9D90}" type="presOf" srcId="{135E6831-0F39-4205-83D7-643A9F855354}" destId="{06F94AAB-86C1-45DB-9253-19C4E982E418}" srcOrd="1" destOrd="0" presId="urn:microsoft.com/office/officeart/2016/7/layout/RepeatingBendingProcessNew"/>
    <dgm:cxn modelId="{26613980-5FFA-4D73-BE22-EB5C82D014DE}" type="presOf" srcId="{7CCE4DCC-4FA0-4715-8EE3-605E389B40FF}" destId="{2D220158-9002-47CC-9FC7-34A47123523A}" srcOrd="1" destOrd="0" presId="urn:microsoft.com/office/officeart/2016/7/layout/RepeatingBendingProcessNew"/>
    <dgm:cxn modelId="{C6DE3897-0E84-4D0A-AAB3-FA8BEEA1EF52}" type="presOf" srcId="{1552ADB0-CF1E-44C3-8C8A-8B6329085D8A}" destId="{18A65A82-86DE-428F-85EC-676E545CF790}" srcOrd="1" destOrd="0" presId="urn:microsoft.com/office/officeart/2016/7/layout/RepeatingBendingProcessNew"/>
    <dgm:cxn modelId="{1F33C6A0-D8F7-4C1E-9512-89BEDDFBBED7}" type="presOf" srcId="{9C0B18D2-7DB0-4A1F-B3DC-1E5CB545EC94}" destId="{33AEFF29-B3CE-4171-AD5A-C2604BD8798F}" srcOrd="1" destOrd="0" presId="urn:microsoft.com/office/officeart/2016/7/layout/RepeatingBendingProcessNew"/>
    <dgm:cxn modelId="{AF81C2A6-EB61-4473-837E-E7981C6E4341}" type="presOf" srcId="{45240956-694B-4A59-A975-CDFDE5470E39}" destId="{DAA2DF83-5584-4886-B96F-73AF93E8291B}" srcOrd="0" destOrd="0" presId="urn:microsoft.com/office/officeart/2016/7/layout/RepeatingBendingProcessNew"/>
    <dgm:cxn modelId="{D53247AE-DB98-4DF8-811B-7CAC5CE6D20D}" type="presOf" srcId="{9C0B18D2-7DB0-4A1F-B3DC-1E5CB545EC94}" destId="{B374CA77-7ABA-49BB-8BAE-D0532513171D}" srcOrd="0" destOrd="0" presId="urn:microsoft.com/office/officeart/2016/7/layout/RepeatingBendingProcessNew"/>
    <dgm:cxn modelId="{DD0878BC-3DAA-4A60-9D3C-7A8A3F93BB7A}" type="presOf" srcId="{7D967E45-B2DE-4951-8CD5-98CB8259F81C}" destId="{FEF30745-336B-40E4-BE2B-6BB5A528DCCF}" srcOrd="0" destOrd="0" presId="urn:microsoft.com/office/officeart/2016/7/layout/RepeatingBendingProcessNew"/>
    <dgm:cxn modelId="{2661FBBD-9737-4881-935A-807FDCACD450}" type="presOf" srcId="{FB46D506-2C05-40E1-8983-97E7AC37B476}" destId="{0C32C251-5347-47C1-964B-70BC5BA398A3}" srcOrd="0" destOrd="0" presId="urn:microsoft.com/office/officeart/2016/7/layout/RepeatingBendingProcessNew"/>
    <dgm:cxn modelId="{740C6BC0-D901-4988-8F61-77D6A6135CAA}" type="presOf" srcId="{C0675C57-10CA-47B1-973F-EE0F11220D5D}" destId="{C52CEB4B-A31C-4D65-8266-6BAA1A6BA30F}" srcOrd="0" destOrd="0" presId="urn:microsoft.com/office/officeart/2016/7/layout/RepeatingBendingProcessNew"/>
    <dgm:cxn modelId="{A2BB7DCC-4E13-439F-A8B6-69EAB8AC4F09}" srcId="{FB46D506-2C05-40E1-8983-97E7AC37B476}" destId="{45240956-694B-4A59-A975-CDFDE5470E39}" srcOrd="5" destOrd="0" parTransId="{B9F7A181-7546-40DC-8AD0-EA5F48CC9DFA}" sibTransId="{135E6831-0F39-4205-83D7-643A9F855354}"/>
    <dgm:cxn modelId="{872408CE-F7A7-4096-9030-3A734408666D}" type="presOf" srcId="{EA70C565-F92B-45F4-A34B-B1383B13EE54}" destId="{9068A544-C3B7-4F31-A89D-A6B9A296402D}" srcOrd="1" destOrd="0" presId="urn:microsoft.com/office/officeart/2016/7/layout/RepeatingBendingProcessNew"/>
    <dgm:cxn modelId="{22B659DE-7CA6-42F6-98D5-72E1F6657A02}" type="presOf" srcId="{C0675C57-10CA-47B1-973F-EE0F11220D5D}" destId="{8A1DFE5B-AE34-430D-8526-F05EBA8D4814}" srcOrd="1" destOrd="0" presId="urn:microsoft.com/office/officeart/2016/7/layout/RepeatingBendingProcessNew"/>
    <dgm:cxn modelId="{9BA728DF-78C8-4EBA-89DA-407535E55569}" type="presOf" srcId="{810CD52A-DD73-44B8-BCCC-F72887ACB5F5}" destId="{DC48F898-6EAA-415E-A470-6E9644B2329F}" srcOrd="0" destOrd="0" presId="urn:microsoft.com/office/officeart/2016/7/layout/RepeatingBendingProcessNew"/>
    <dgm:cxn modelId="{4A6340E6-AB3C-47DA-BDCE-694851646367}" srcId="{FB46D506-2C05-40E1-8983-97E7AC37B476}" destId="{77CBE072-FB15-4C2C-8596-7C1C11BDA395}" srcOrd="2" destOrd="0" parTransId="{EC319F68-DD38-4523-87C1-68D5CA17A40E}" sibTransId="{4D186083-810B-42AC-B808-7AAAA75BC7AE}"/>
    <dgm:cxn modelId="{5A4839E7-F956-4C32-8D55-B3FDC954D285}" type="presOf" srcId="{135E6831-0F39-4205-83D7-643A9F855354}" destId="{E2DDFEEF-4AB1-4063-AE8E-9CD76104575E}" srcOrd="0" destOrd="0" presId="urn:microsoft.com/office/officeart/2016/7/layout/RepeatingBendingProcessNew"/>
    <dgm:cxn modelId="{2969DBFB-C9F9-451A-9E1A-876FC784A773}" srcId="{FB46D506-2C05-40E1-8983-97E7AC37B476}" destId="{E6F241B4-301F-47FC-88C5-8122DA404100}" srcOrd="8" destOrd="0" parTransId="{93A137B2-0473-48D0-8106-B7E4C114F088}" sibTransId="{C3811102-9313-473B-800B-BAB2A6FDDCA3}"/>
    <dgm:cxn modelId="{A042D6FC-6BFE-4979-BC4C-066BC10840C4}" type="presOf" srcId="{F8A0D9AC-C1C6-4552-9C9C-0AB6BF5E9EC6}" destId="{6D8CE264-5E05-47EC-9117-7A21279A23C7}" srcOrd="0" destOrd="0" presId="urn:microsoft.com/office/officeart/2016/7/layout/RepeatingBendingProcessNew"/>
    <dgm:cxn modelId="{BFA6EF76-FB5A-4E3D-A32C-4E6020346081}" type="presParOf" srcId="{0C32C251-5347-47C1-964B-70BC5BA398A3}" destId="{6D8CE264-5E05-47EC-9117-7A21279A23C7}" srcOrd="0" destOrd="0" presId="urn:microsoft.com/office/officeart/2016/7/layout/RepeatingBendingProcessNew"/>
    <dgm:cxn modelId="{CCC7402E-2715-44BE-802D-8BB1F50D2275}" type="presParOf" srcId="{0C32C251-5347-47C1-964B-70BC5BA398A3}" destId="{B374CA77-7ABA-49BB-8BAE-D0532513171D}" srcOrd="1" destOrd="0" presId="urn:microsoft.com/office/officeart/2016/7/layout/RepeatingBendingProcessNew"/>
    <dgm:cxn modelId="{0C812930-3E06-4528-B10C-0FEBA27C0F3F}" type="presParOf" srcId="{B374CA77-7ABA-49BB-8BAE-D0532513171D}" destId="{33AEFF29-B3CE-4171-AD5A-C2604BD8798F}" srcOrd="0" destOrd="0" presId="urn:microsoft.com/office/officeart/2016/7/layout/RepeatingBendingProcessNew"/>
    <dgm:cxn modelId="{4C7238D0-5B09-4905-801F-F852EBDEA0E0}" type="presParOf" srcId="{0C32C251-5347-47C1-964B-70BC5BA398A3}" destId="{6B05DC92-8F8B-4095-AC9A-9A3E866E7639}" srcOrd="2" destOrd="0" presId="urn:microsoft.com/office/officeart/2016/7/layout/RepeatingBendingProcessNew"/>
    <dgm:cxn modelId="{09976C74-40E6-49FA-B5B6-62A3E6D4F37C}" type="presParOf" srcId="{0C32C251-5347-47C1-964B-70BC5BA398A3}" destId="{779F9AB0-D920-4E2D-B747-D27EF3603055}" srcOrd="3" destOrd="0" presId="urn:microsoft.com/office/officeart/2016/7/layout/RepeatingBendingProcessNew"/>
    <dgm:cxn modelId="{E3ECB269-9676-40CE-8264-77D0E0229674}" type="presParOf" srcId="{779F9AB0-D920-4E2D-B747-D27EF3603055}" destId="{18A65A82-86DE-428F-85EC-676E545CF790}" srcOrd="0" destOrd="0" presId="urn:microsoft.com/office/officeart/2016/7/layout/RepeatingBendingProcessNew"/>
    <dgm:cxn modelId="{65B5817D-86E5-44CF-A469-D9A87C1105F2}" type="presParOf" srcId="{0C32C251-5347-47C1-964B-70BC5BA398A3}" destId="{1611ED83-915B-48E5-869F-6E65DE48A7CC}" srcOrd="4" destOrd="0" presId="urn:microsoft.com/office/officeart/2016/7/layout/RepeatingBendingProcessNew"/>
    <dgm:cxn modelId="{697F59F5-8831-4645-AB91-20EFF08D7E44}" type="presParOf" srcId="{0C32C251-5347-47C1-964B-70BC5BA398A3}" destId="{323BAF83-63C3-4F8D-B57E-704CA7BDE9A5}" srcOrd="5" destOrd="0" presId="urn:microsoft.com/office/officeart/2016/7/layout/RepeatingBendingProcessNew"/>
    <dgm:cxn modelId="{0D77070F-D2C0-456A-9190-235C94C3A3BC}" type="presParOf" srcId="{323BAF83-63C3-4F8D-B57E-704CA7BDE9A5}" destId="{59245763-FFB2-49A2-B090-0F1396B8872A}" srcOrd="0" destOrd="0" presId="urn:microsoft.com/office/officeart/2016/7/layout/RepeatingBendingProcessNew"/>
    <dgm:cxn modelId="{52C906D4-F601-465A-877A-740C4E58F46D}" type="presParOf" srcId="{0C32C251-5347-47C1-964B-70BC5BA398A3}" destId="{A2A16F98-77CE-4F6F-85C6-3D554CA86290}" srcOrd="6" destOrd="0" presId="urn:microsoft.com/office/officeart/2016/7/layout/RepeatingBendingProcessNew"/>
    <dgm:cxn modelId="{5ED686BC-941E-4E74-A498-9702F42F4A21}" type="presParOf" srcId="{0C32C251-5347-47C1-964B-70BC5BA398A3}" destId="{DC48F898-6EAA-415E-A470-6E9644B2329F}" srcOrd="7" destOrd="0" presId="urn:microsoft.com/office/officeart/2016/7/layout/RepeatingBendingProcessNew"/>
    <dgm:cxn modelId="{F526BF37-38D0-4A3E-A687-DB75A3BFB0D3}" type="presParOf" srcId="{DC48F898-6EAA-415E-A470-6E9644B2329F}" destId="{ED87503B-66F4-45DD-8D3B-EE05F3BE4210}" srcOrd="0" destOrd="0" presId="urn:microsoft.com/office/officeart/2016/7/layout/RepeatingBendingProcessNew"/>
    <dgm:cxn modelId="{834D6363-0A1D-42C7-90CA-28D80977E8C5}" type="presParOf" srcId="{0C32C251-5347-47C1-964B-70BC5BA398A3}" destId="{FDE11D14-99C7-4238-9411-660894C55EF2}" srcOrd="8" destOrd="0" presId="urn:microsoft.com/office/officeart/2016/7/layout/RepeatingBendingProcessNew"/>
    <dgm:cxn modelId="{4E50D947-6FC5-4B2C-A6B9-B1A754E80476}" type="presParOf" srcId="{0C32C251-5347-47C1-964B-70BC5BA398A3}" destId="{62CC7BF9-C06D-4AD9-8B59-1E8096D17626}" srcOrd="9" destOrd="0" presId="urn:microsoft.com/office/officeart/2016/7/layout/RepeatingBendingProcessNew"/>
    <dgm:cxn modelId="{DC3BDA0A-CB8C-4731-842F-DE1B1F054B51}" type="presParOf" srcId="{62CC7BF9-C06D-4AD9-8B59-1E8096D17626}" destId="{9068A544-C3B7-4F31-A89D-A6B9A296402D}" srcOrd="0" destOrd="0" presId="urn:microsoft.com/office/officeart/2016/7/layout/RepeatingBendingProcessNew"/>
    <dgm:cxn modelId="{F467B54B-3887-4BD7-8E4A-FAC1B52F456C}" type="presParOf" srcId="{0C32C251-5347-47C1-964B-70BC5BA398A3}" destId="{DAA2DF83-5584-4886-B96F-73AF93E8291B}" srcOrd="10" destOrd="0" presId="urn:microsoft.com/office/officeart/2016/7/layout/RepeatingBendingProcessNew"/>
    <dgm:cxn modelId="{5B516DA4-432A-4BE0-B3DD-8930AFC53025}" type="presParOf" srcId="{0C32C251-5347-47C1-964B-70BC5BA398A3}" destId="{E2DDFEEF-4AB1-4063-AE8E-9CD76104575E}" srcOrd="11" destOrd="0" presId="urn:microsoft.com/office/officeart/2016/7/layout/RepeatingBendingProcessNew"/>
    <dgm:cxn modelId="{C5A9EF28-3087-4FAE-B91F-0D7ED8049C9F}" type="presParOf" srcId="{E2DDFEEF-4AB1-4063-AE8E-9CD76104575E}" destId="{06F94AAB-86C1-45DB-9253-19C4E982E418}" srcOrd="0" destOrd="0" presId="urn:microsoft.com/office/officeart/2016/7/layout/RepeatingBendingProcessNew"/>
    <dgm:cxn modelId="{DBCA43F4-D9B3-4E8A-8717-1D89D6E36126}" type="presParOf" srcId="{0C32C251-5347-47C1-964B-70BC5BA398A3}" destId="{AFF472F5-0CBE-45F4-98D3-910E10CEB907}" srcOrd="12" destOrd="0" presId="urn:microsoft.com/office/officeart/2016/7/layout/RepeatingBendingProcessNew"/>
    <dgm:cxn modelId="{E6C93F69-F99B-4F9E-A93E-C5D541D487E3}" type="presParOf" srcId="{0C32C251-5347-47C1-964B-70BC5BA398A3}" destId="{7F56B4D7-FAEE-4FE2-99F9-56804ACEDD68}" srcOrd="13" destOrd="0" presId="urn:microsoft.com/office/officeart/2016/7/layout/RepeatingBendingProcessNew"/>
    <dgm:cxn modelId="{BB59A7C8-B9E3-490C-A9D3-A5C56165584D}" type="presParOf" srcId="{7F56B4D7-FAEE-4FE2-99F9-56804ACEDD68}" destId="{2D220158-9002-47CC-9FC7-34A47123523A}" srcOrd="0" destOrd="0" presId="urn:microsoft.com/office/officeart/2016/7/layout/RepeatingBendingProcessNew"/>
    <dgm:cxn modelId="{3E337616-8F15-4413-906A-958A54464F86}" type="presParOf" srcId="{0C32C251-5347-47C1-964B-70BC5BA398A3}" destId="{279BCD3C-A889-49F7-AEBA-FFE79F1D0518}" srcOrd="14" destOrd="0" presId="urn:microsoft.com/office/officeart/2016/7/layout/RepeatingBendingProcessNew"/>
    <dgm:cxn modelId="{0F200A40-B4EF-4612-84FB-3F9136E50837}" type="presParOf" srcId="{0C32C251-5347-47C1-964B-70BC5BA398A3}" destId="{C52CEB4B-A31C-4D65-8266-6BAA1A6BA30F}" srcOrd="15" destOrd="0" presId="urn:microsoft.com/office/officeart/2016/7/layout/RepeatingBendingProcessNew"/>
    <dgm:cxn modelId="{8ADA974A-3F39-4135-845F-7819ACB265E7}" type="presParOf" srcId="{C52CEB4B-A31C-4D65-8266-6BAA1A6BA30F}" destId="{8A1DFE5B-AE34-430D-8526-F05EBA8D4814}" srcOrd="0" destOrd="0" presId="urn:microsoft.com/office/officeart/2016/7/layout/RepeatingBendingProcessNew"/>
    <dgm:cxn modelId="{ED4729D6-2F3E-43DA-A351-25ECCCB23939}" type="presParOf" srcId="{0C32C251-5347-47C1-964B-70BC5BA398A3}" destId="{FC041704-DFDD-4898-8B27-6844FBD98CF1}" srcOrd="16" destOrd="0" presId="urn:microsoft.com/office/officeart/2016/7/layout/RepeatingBendingProcessNew"/>
    <dgm:cxn modelId="{E8473A27-9CB5-4082-BA83-5A1B4736A1B8}" type="presParOf" srcId="{0C32C251-5347-47C1-964B-70BC5BA398A3}" destId="{6655DEE6-D2A2-4670-95D0-5F3A1D43BBD7}" srcOrd="17" destOrd="0" presId="urn:microsoft.com/office/officeart/2016/7/layout/RepeatingBendingProcessNew"/>
    <dgm:cxn modelId="{224A2D44-BEF0-4DB8-B16B-C9E0063F6AB5}" type="presParOf" srcId="{6655DEE6-D2A2-4670-95D0-5F3A1D43BBD7}" destId="{4C85C50C-6250-4902-926B-70AB7C9A9CE5}" srcOrd="0" destOrd="0" presId="urn:microsoft.com/office/officeart/2016/7/layout/RepeatingBendingProcessNew"/>
    <dgm:cxn modelId="{932DC082-8AD5-48E9-9389-A08D96303D5E}" type="presParOf" srcId="{0C32C251-5347-47C1-964B-70BC5BA398A3}" destId="{FEF30745-336B-40E4-BE2B-6BB5A528DCCF}" srcOrd="18" destOrd="0" presId="urn:microsoft.com/office/officeart/2016/7/layout/RepeatingBendingProcessNew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4CA77-7ABA-49BB-8BAE-D0532513171D}">
      <dsp:nvSpPr>
        <dsp:cNvPr id="0" name=""/>
        <dsp:cNvSpPr/>
      </dsp:nvSpPr>
      <dsp:spPr>
        <a:xfrm>
          <a:off x="1958002" y="535096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2620" y="578604"/>
        <a:ext cx="22096" cy="4423"/>
      </dsp:txXfrm>
    </dsp:sp>
    <dsp:sp modelId="{6D8CE264-5E05-47EC-9117-7A21279A23C7}">
      <dsp:nvSpPr>
        <dsp:cNvPr id="0" name=""/>
        <dsp:cNvSpPr/>
      </dsp:nvSpPr>
      <dsp:spPr>
        <a:xfrm>
          <a:off x="38359" y="4383"/>
          <a:ext cx="1921443" cy="115286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Kunnassa on ajantasainen </a:t>
          </a:r>
          <a:r>
            <a:rPr lang="fi-FI" sz="1000" b="0" u="sng" kern="1200" baseline="0"/>
            <a:t>liikenneturvallisuus-suunnitelma</a:t>
          </a:r>
          <a:r>
            <a:rPr lang="fi-FI" sz="1000" kern="1200" baseline="0"/>
            <a:t>, joka on käsitelty päätöksentekoelimissä</a:t>
          </a:r>
          <a:endParaRPr lang="en-US" sz="1000" kern="1200" dirty="0"/>
        </a:p>
      </dsp:txBody>
      <dsp:txXfrm>
        <a:off x="38359" y="4383"/>
        <a:ext cx="1921443" cy="1152865"/>
      </dsp:txXfrm>
    </dsp:sp>
    <dsp:sp modelId="{779F9AB0-D920-4E2D-B747-D27EF3603055}">
      <dsp:nvSpPr>
        <dsp:cNvPr id="0" name=""/>
        <dsp:cNvSpPr/>
      </dsp:nvSpPr>
      <dsp:spPr>
        <a:xfrm>
          <a:off x="4577621" y="535096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-470560"/>
              <a:satOff val="-3512"/>
              <a:lumOff val="610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72239" y="578604"/>
        <a:ext cx="22096" cy="4423"/>
      </dsp:txXfrm>
    </dsp:sp>
    <dsp:sp modelId="{6B05DC92-8F8B-4095-AC9A-9A3E866E7639}">
      <dsp:nvSpPr>
        <dsp:cNvPr id="0" name=""/>
        <dsp:cNvSpPr/>
      </dsp:nvSpPr>
      <dsp:spPr>
        <a:xfrm>
          <a:off x="2401734" y="4383"/>
          <a:ext cx="2177686" cy="1152865"/>
        </a:xfrm>
        <a:prstGeom prst="rect">
          <a:avLst/>
        </a:prstGeom>
        <a:gradFill rotWithShape="0">
          <a:gsLst>
            <a:gs pos="0">
              <a:schemeClr val="accent2">
                <a:hueOff val="-418275"/>
                <a:satOff val="-3122"/>
                <a:lumOff val="54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8275"/>
                <a:satOff val="-3122"/>
                <a:lumOff val="54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8275"/>
                <a:satOff val="-3122"/>
                <a:lumOff val="54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Kunnassa on säännöllisesti pari kertaa vuodessa kokoontuva </a:t>
          </a:r>
          <a:r>
            <a:rPr lang="fi-FI" sz="1000" b="0" u="sng" kern="1200" baseline="0"/>
            <a:t>liikenneturvallisuusryhmä</a:t>
          </a:r>
          <a:endParaRPr lang="en-US" sz="1000" b="0" u="sng" kern="1200" dirty="0"/>
        </a:p>
      </dsp:txBody>
      <dsp:txXfrm>
        <a:off x="2401734" y="4383"/>
        <a:ext cx="2177686" cy="1152865"/>
      </dsp:txXfrm>
    </dsp:sp>
    <dsp:sp modelId="{323BAF83-63C3-4F8D-B57E-704CA7BDE9A5}">
      <dsp:nvSpPr>
        <dsp:cNvPr id="0" name=""/>
        <dsp:cNvSpPr/>
      </dsp:nvSpPr>
      <dsp:spPr>
        <a:xfrm>
          <a:off x="6940997" y="535096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-941120"/>
              <a:satOff val="-7025"/>
              <a:lumOff val="1220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35614" y="578604"/>
        <a:ext cx="22096" cy="4423"/>
      </dsp:txXfrm>
    </dsp:sp>
    <dsp:sp modelId="{1611ED83-915B-48E5-869F-6E65DE48A7CC}">
      <dsp:nvSpPr>
        <dsp:cNvPr id="0" name=""/>
        <dsp:cNvSpPr/>
      </dsp:nvSpPr>
      <dsp:spPr>
        <a:xfrm>
          <a:off x="5021353" y="4383"/>
          <a:ext cx="1921443" cy="1152865"/>
        </a:xfrm>
        <a:prstGeom prst="rect">
          <a:avLst/>
        </a:prstGeom>
        <a:gradFill rotWithShape="0">
          <a:gsLst>
            <a:gs pos="0">
              <a:schemeClr val="accent2">
                <a:hueOff val="-836551"/>
                <a:satOff val="-6244"/>
                <a:lumOff val="108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6551"/>
                <a:satOff val="-6244"/>
                <a:lumOff val="108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6551"/>
                <a:satOff val="-6244"/>
                <a:lumOff val="108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u="sng" kern="1200" baseline="0"/>
            <a:t>Kaikki (keskeiset) hallintokunnat </a:t>
          </a:r>
          <a:r>
            <a:rPr lang="fi-FI" sz="1000" kern="1200" baseline="0"/>
            <a:t>osallistuvat liikenneturvallisuustyöhön</a:t>
          </a:r>
          <a:endParaRPr lang="en-US" sz="1000" kern="1200" dirty="0"/>
        </a:p>
      </dsp:txBody>
      <dsp:txXfrm>
        <a:off x="5021353" y="4383"/>
        <a:ext cx="1921443" cy="1152865"/>
      </dsp:txXfrm>
    </dsp:sp>
    <dsp:sp modelId="{DC48F898-6EAA-415E-A470-6E9644B2329F}">
      <dsp:nvSpPr>
        <dsp:cNvPr id="0" name=""/>
        <dsp:cNvSpPr/>
      </dsp:nvSpPr>
      <dsp:spPr>
        <a:xfrm>
          <a:off x="999081" y="1155449"/>
          <a:ext cx="7510191" cy="411331"/>
        </a:xfrm>
        <a:custGeom>
          <a:avLst/>
          <a:gdLst/>
          <a:ahLst/>
          <a:cxnLst/>
          <a:rect l="0" t="0" r="0" b="0"/>
          <a:pathLst>
            <a:path>
              <a:moveTo>
                <a:pt x="7510191" y="0"/>
              </a:moveTo>
              <a:lnTo>
                <a:pt x="7510191" y="222765"/>
              </a:lnTo>
              <a:lnTo>
                <a:pt x="0" y="222765"/>
              </a:lnTo>
              <a:lnTo>
                <a:pt x="0" y="411331"/>
              </a:lnTo>
            </a:path>
          </a:pathLst>
        </a:custGeom>
        <a:noFill/>
        <a:ln w="6350" cap="flat" cmpd="sng" algn="ctr">
          <a:solidFill>
            <a:schemeClr val="accent2">
              <a:hueOff val="-1411679"/>
              <a:satOff val="-10537"/>
              <a:lumOff val="183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66097" y="1358903"/>
        <a:ext cx="376159" cy="4423"/>
      </dsp:txXfrm>
    </dsp:sp>
    <dsp:sp modelId="{A2A16F98-77CE-4F6F-85C6-3D554CA86290}">
      <dsp:nvSpPr>
        <dsp:cNvPr id="0" name=""/>
        <dsp:cNvSpPr/>
      </dsp:nvSpPr>
      <dsp:spPr>
        <a:xfrm>
          <a:off x="7384729" y="4383"/>
          <a:ext cx="2249087" cy="1152865"/>
        </a:xfrm>
        <a:prstGeom prst="rect">
          <a:avLst/>
        </a:prstGeom>
        <a:gradFill rotWithShape="0">
          <a:gsLst>
            <a:gs pos="0">
              <a:schemeClr val="accent2">
                <a:hueOff val="-1254826"/>
                <a:satOff val="-9366"/>
                <a:lumOff val="16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54826"/>
                <a:satOff val="-9366"/>
                <a:lumOff val="16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54826"/>
                <a:satOff val="-9366"/>
                <a:lumOff val="16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Liikenneturvallisuustyö kattaa </a:t>
          </a:r>
          <a:r>
            <a:rPr lang="fi-FI" sz="1000" u="sng" kern="1200" baseline="0"/>
            <a:t>yhteistyön, liikennekasvatuksen, viestinnän ja liikenneympäristöasiat</a:t>
          </a:r>
          <a:endParaRPr lang="en-US" sz="1000" u="sng" kern="1200" dirty="0"/>
        </a:p>
      </dsp:txBody>
      <dsp:txXfrm>
        <a:off x="7384729" y="4383"/>
        <a:ext cx="2249087" cy="1152865"/>
      </dsp:txXfrm>
    </dsp:sp>
    <dsp:sp modelId="{62CC7BF9-C06D-4AD9-8B59-1E8096D17626}">
      <dsp:nvSpPr>
        <dsp:cNvPr id="0" name=""/>
        <dsp:cNvSpPr/>
      </dsp:nvSpPr>
      <dsp:spPr>
        <a:xfrm>
          <a:off x="1958002" y="2129894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-1882239"/>
              <a:satOff val="-14050"/>
              <a:lumOff val="2441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2620" y="2173402"/>
        <a:ext cx="22096" cy="4423"/>
      </dsp:txXfrm>
    </dsp:sp>
    <dsp:sp modelId="{FDE11D14-99C7-4238-9411-660894C55EF2}">
      <dsp:nvSpPr>
        <dsp:cNvPr id="0" name=""/>
        <dsp:cNvSpPr/>
      </dsp:nvSpPr>
      <dsp:spPr>
        <a:xfrm>
          <a:off x="38359" y="1599181"/>
          <a:ext cx="1921443" cy="1152865"/>
        </a:xfrm>
        <a:prstGeom prst="rect">
          <a:avLst/>
        </a:prstGeom>
        <a:gradFill rotWithShape="0">
          <a:gsLst>
            <a:gs pos="0">
              <a:schemeClr val="accent2">
                <a:hueOff val="-1673101"/>
                <a:satOff val="-12488"/>
                <a:lumOff val="216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673101"/>
                <a:satOff val="-12488"/>
                <a:lumOff val="216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673101"/>
                <a:satOff val="-12488"/>
                <a:lumOff val="216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Liikenneturvallisuus-asioista </a:t>
          </a:r>
          <a:r>
            <a:rPr lang="fi-FI" sz="1000" b="0" u="sng" kern="1200" baseline="0"/>
            <a:t>tiedotetaan</a:t>
          </a:r>
          <a:r>
            <a:rPr lang="fi-FI" sz="1000" kern="1200" baseline="0"/>
            <a:t> kuntalaisille ja hallintokunnille säännöllisesti</a:t>
          </a:r>
          <a:endParaRPr lang="en-US" sz="1000" kern="1200" dirty="0"/>
        </a:p>
      </dsp:txBody>
      <dsp:txXfrm>
        <a:off x="38359" y="1599181"/>
        <a:ext cx="1921443" cy="1152865"/>
      </dsp:txXfrm>
    </dsp:sp>
    <dsp:sp modelId="{E2DDFEEF-4AB1-4063-AE8E-9CD76104575E}">
      <dsp:nvSpPr>
        <dsp:cNvPr id="0" name=""/>
        <dsp:cNvSpPr/>
      </dsp:nvSpPr>
      <dsp:spPr>
        <a:xfrm>
          <a:off x="4518998" y="2129894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-2352799"/>
              <a:satOff val="-17562"/>
              <a:lumOff val="305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713616" y="2173402"/>
        <a:ext cx="22096" cy="4423"/>
      </dsp:txXfrm>
    </dsp:sp>
    <dsp:sp modelId="{DAA2DF83-5584-4886-B96F-73AF93E8291B}">
      <dsp:nvSpPr>
        <dsp:cNvPr id="0" name=""/>
        <dsp:cNvSpPr/>
      </dsp:nvSpPr>
      <dsp:spPr>
        <a:xfrm>
          <a:off x="2401734" y="1599181"/>
          <a:ext cx="2119063" cy="1152865"/>
        </a:xfrm>
        <a:prstGeom prst="rect">
          <a:avLst/>
        </a:prstGeom>
        <a:gradFill rotWithShape="0">
          <a:gsLst>
            <a:gs pos="0">
              <a:schemeClr val="accent2">
                <a:hueOff val="-2091377"/>
                <a:satOff val="-15611"/>
                <a:lumOff val="271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91377"/>
                <a:satOff val="-15611"/>
                <a:lumOff val="271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91377"/>
                <a:satOff val="-15611"/>
                <a:lumOff val="271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 dirty="0"/>
            <a:t>Kunnassa on asetettu </a:t>
          </a:r>
          <a:r>
            <a:rPr lang="fi-FI" sz="1000" u="sng" kern="1200" baseline="0" dirty="0"/>
            <a:t>tavoitteita</a:t>
          </a:r>
          <a:r>
            <a:rPr lang="fi-FI" sz="1000" kern="1200" baseline="0" dirty="0"/>
            <a:t> sekä liikenneonnettomuuksia että toimintaa koskien (ks. Kohta 1.)</a:t>
          </a:r>
          <a:endParaRPr lang="en-US" sz="1000" kern="1200" dirty="0"/>
        </a:p>
      </dsp:txBody>
      <dsp:txXfrm>
        <a:off x="2401734" y="1599181"/>
        <a:ext cx="2119063" cy="1152865"/>
      </dsp:txXfrm>
    </dsp:sp>
    <dsp:sp modelId="{7F56B4D7-FAEE-4FE2-99F9-56804ACEDD68}">
      <dsp:nvSpPr>
        <dsp:cNvPr id="0" name=""/>
        <dsp:cNvSpPr/>
      </dsp:nvSpPr>
      <dsp:spPr>
        <a:xfrm>
          <a:off x="7693780" y="2129894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-2823359"/>
              <a:satOff val="-21074"/>
              <a:lumOff val="3661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88397" y="2173402"/>
        <a:ext cx="22096" cy="4423"/>
      </dsp:txXfrm>
    </dsp:sp>
    <dsp:sp modelId="{AFF472F5-0CBE-45F4-98D3-910E10CEB907}">
      <dsp:nvSpPr>
        <dsp:cNvPr id="0" name=""/>
        <dsp:cNvSpPr/>
      </dsp:nvSpPr>
      <dsp:spPr>
        <a:xfrm>
          <a:off x="4962730" y="1599181"/>
          <a:ext cx="2732849" cy="1152865"/>
        </a:xfrm>
        <a:prstGeom prst="rect">
          <a:avLst/>
        </a:prstGeom>
        <a:gradFill rotWithShape="0">
          <a:gsLst>
            <a:gs pos="0">
              <a:schemeClr val="accent2">
                <a:hueOff val="-2509652"/>
                <a:satOff val="-18733"/>
                <a:lumOff val="32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09652"/>
                <a:satOff val="-18733"/>
                <a:lumOff val="32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09652"/>
                <a:satOff val="-18733"/>
                <a:lumOff val="32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Liikenneturvallisuustilanteen kehittymistä ja asetettujen tavoitteiden saavuttamista </a:t>
          </a:r>
          <a:r>
            <a:rPr lang="fi-FI" sz="1000" u="sng" kern="1200" baseline="0"/>
            <a:t>seurataan vuosittain ja niistä raportoidaan </a:t>
          </a:r>
          <a:r>
            <a:rPr lang="fi-FI" sz="1000" kern="1200" baseline="0"/>
            <a:t>tuloksista päätöksentekijöille</a:t>
          </a:r>
          <a:endParaRPr lang="en-US" sz="1000" kern="1200" dirty="0"/>
        </a:p>
      </dsp:txBody>
      <dsp:txXfrm>
        <a:off x="4962730" y="1599181"/>
        <a:ext cx="2732849" cy="1152865"/>
      </dsp:txXfrm>
    </dsp:sp>
    <dsp:sp modelId="{C52CEB4B-A31C-4D65-8266-6BAA1A6BA30F}">
      <dsp:nvSpPr>
        <dsp:cNvPr id="0" name=""/>
        <dsp:cNvSpPr/>
      </dsp:nvSpPr>
      <dsp:spPr>
        <a:xfrm>
          <a:off x="999081" y="2750246"/>
          <a:ext cx="8344799" cy="411331"/>
        </a:xfrm>
        <a:custGeom>
          <a:avLst/>
          <a:gdLst/>
          <a:ahLst/>
          <a:cxnLst/>
          <a:rect l="0" t="0" r="0" b="0"/>
          <a:pathLst>
            <a:path>
              <a:moveTo>
                <a:pt x="8344799" y="0"/>
              </a:moveTo>
              <a:lnTo>
                <a:pt x="8344799" y="222765"/>
              </a:lnTo>
              <a:lnTo>
                <a:pt x="0" y="222765"/>
              </a:lnTo>
              <a:lnTo>
                <a:pt x="0" y="411331"/>
              </a:lnTo>
            </a:path>
          </a:pathLst>
        </a:custGeom>
        <a:noFill/>
        <a:ln w="6350" cap="flat" cmpd="sng" algn="ctr">
          <a:solidFill>
            <a:schemeClr val="accent2">
              <a:hueOff val="-3293918"/>
              <a:satOff val="-24587"/>
              <a:lumOff val="4272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62568" y="2953701"/>
        <a:ext cx="417824" cy="4423"/>
      </dsp:txXfrm>
    </dsp:sp>
    <dsp:sp modelId="{279BCD3C-A889-49F7-AEBA-FFE79F1D0518}">
      <dsp:nvSpPr>
        <dsp:cNvPr id="0" name=""/>
        <dsp:cNvSpPr/>
      </dsp:nvSpPr>
      <dsp:spPr>
        <a:xfrm>
          <a:off x="8137512" y="1599181"/>
          <a:ext cx="2412737" cy="1152865"/>
        </a:xfrm>
        <a:prstGeom prst="rect">
          <a:avLst/>
        </a:prstGeom>
        <a:gradFill rotWithShape="0">
          <a:gsLst>
            <a:gs pos="0">
              <a:schemeClr val="accent2">
                <a:hueOff val="-2927927"/>
                <a:satOff val="-21855"/>
                <a:lumOff val="379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27927"/>
                <a:satOff val="-21855"/>
                <a:lumOff val="379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27927"/>
                <a:satOff val="-21855"/>
                <a:lumOff val="379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Liikenneturvallisuustyön toteutumista (liikenneympäristö, liikennekasvatus ja viestintä) seurataan vuosittain</a:t>
          </a:r>
          <a:endParaRPr lang="en-US" sz="1000" kern="1200" dirty="0"/>
        </a:p>
      </dsp:txBody>
      <dsp:txXfrm>
        <a:off x="8137512" y="1599181"/>
        <a:ext cx="2412737" cy="1152865"/>
      </dsp:txXfrm>
    </dsp:sp>
    <dsp:sp modelId="{6655DEE6-D2A2-4670-95D0-5F3A1D43BBD7}">
      <dsp:nvSpPr>
        <dsp:cNvPr id="0" name=""/>
        <dsp:cNvSpPr/>
      </dsp:nvSpPr>
      <dsp:spPr>
        <a:xfrm>
          <a:off x="1958002" y="3724691"/>
          <a:ext cx="4113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331" y="45720"/>
              </a:lnTo>
            </a:path>
          </a:pathLst>
        </a:custGeom>
        <a:noFill/>
        <a:ln w="6350" cap="flat" cmpd="sng" algn="ctr">
          <a:solidFill>
            <a:schemeClr val="accent2">
              <a:hueOff val="-3764478"/>
              <a:satOff val="-28099"/>
              <a:lumOff val="488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2620" y="3768200"/>
        <a:ext cx="22096" cy="4423"/>
      </dsp:txXfrm>
    </dsp:sp>
    <dsp:sp modelId="{FC041704-DFDD-4898-8B27-6844FBD98CF1}">
      <dsp:nvSpPr>
        <dsp:cNvPr id="0" name=""/>
        <dsp:cNvSpPr/>
      </dsp:nvSpPr>
      <dsp:spPr>
        <a:xfrm>
          <a:off x="38359" y="3193978"/>
          <a:ext cx="1921443" cy="1152865"/>
        </a:xfrm>
        <a:prstGeom prst="rect">
          <a:avLst/>
        </a:prstGeom>
        <a:gradFill rotWithShape="0">
          <a:gsLst>
            <a:gs pos="0">
              <a:schemeClr val="accent2">
                <a:hueOff val="-3346203"/>
                <a:satOff val="-24977"/>
                <a:lumOff val="433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346203"/>
                <a:satOff val="-24977"/>
                <a:lumOff val="433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346203"/>
                <a:satOff val="-24977"/>
                <a:lumOff val="433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baseline="0"/>
            <a:t>Liikenneturvallisuus huomioidaan kaikissa </a:t>
          </a:r>
          <a:r>
            <a:rPr lang="fi-FI" sz="1000" u="sng" kern="1200" baseline="0"/>
            <a:t>kunnan kuljetuspalveluiden hankinnassa</a:t>
          </a:r>
          <a:endParaRPr lang="en-US" sz="1000" u="sng" kern="1200" dirty="0"/>
        </a:p>
      </dsp:txBody>
      <dsp:txXfrm>
        <a:off x="38359" y="3193978"/>
        <a:ext cx="1921443" cy="1152865"/>
      </dsp:txXfrm>
    </dsp:sp>
    <dsp:sp modelId="{FEF30745-336B-40E4-BE2B-6BB5A528DCCF}">
      <dsp:nvSpPr>
        <dsp:cNvPr id="0" name=""/>
        <dsp:cNvSpPr/>
      </dsp:nvSpPr>
      <dsp:spPr>
        <a:xfrm>
          <a:off x="2401734" y="3193978"/>
          <a:ext cx="3504020" cy="1152865"/>
        </a:xfrm>
        <a:prstGeom prst="rect">
          <a:avLst/>
        </a:prstGeom>
        <a:gradFill rotWithShape="0">
          <a:gsLst>
            <a:gs pos="0">
              <a:schemeClr val="accent2">
                <a:hueOff val="-3764478"/>
                <a:satOff val="-28099"/>
                <a:lumOff val="488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764478"/>
                <a:satOff val="-28099"/>
                <a:lumOff val="488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764478"/>
                <a:satOff val="-28099"/>
                <a:lumOff val="488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4152" tIns="98829" rIns="94152" bIns="98829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u="sng" kern="1200" baseline="0"/>
            <a:t>Kunnan työntekijät </a:t>
          </a:r>
          <a:r>
            <a:rPr lang="fi-FI" sz="1000" kern="1200" baseline="0"/>
            <a:t>on huomioitu liikenneturvallisuustoimenpiteiden suunnittelussa ja toteutuksessa</a:t>
          </a:r>
          <a:endParaRPr lang="en-US" sz="1000" kern="1200" dirty="0"/>
        </a:p>
      </dsp:txBody>
      <dsp:txXfrm>
        <a:off x="2401734" y="3193978"/>
        <a:ext cx="3504020" cy="1152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2B987-EC31-4746-B4E6-062CD7AA3A1A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6EE6-6533-46A0-A8FB-DBC25242324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25B-ACD2-45C1-B156-1DDB470CE31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5BBF7-0B0C-48D4-ABAA-EF360EF241C5}" type="datetime1">
              <a:rPr lang="en-GB" smtClean="0"/>
              <a:t>05/05/2023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D1903C8B-6A03-40C4-AD50-AACDEC5FDA0C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5DCE21D-C322-4B21-A60A-71E6E2C54D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200" y="0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245058 h 6861600"/>
              <a:gd name="connsiteX5" fmla="*/ 1 w 12193200"/>
              <a:gd name="connsiteY5" fmla="*/ 2245058 h 6861600"/>
              <a:gd name="connsiteX6" fmla="*/ 1 w 12193200"/>
              <a:gd name="connsiteY6" fmla="*/ 3378783 h 6861600"/>
              <a:gd name="connsiteX7" fmla="*/ 3519949 w 12193200"/>
              <a:gd name="connsiteY7" fmla="*/ 3378783 h 6861600"/>
              <a:gd name="connsiteX8" fmla="*/ 3519949 w 12193200"/>
              <a:gd name="connsiteY8" fmla="*/ 2245058 h 6861600"/>
              <a:gd name="connsiteX9" fmla="*/ 6275387 w 12193200"/>
              <a:gd name="connsiteY9" fmla="*/ 224505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245058"/>
                </a:lnTo>
                <a:lnTo>
                  <a:pt x="1" y="2245058"/>
                </a:lnTo>
                <a:lnTo>
                  <a:pt x="1" y="3378783"/>
                </a:lnTo>
                <a:lnTo>
                  <a:pt x="3519949" y="3378783"/>
                </a:lnTo>
                <a:lnTo>
                  <a:pt x="3519949" y="2245058"/>
                </a:lnTo>
                <a:lnTo>
                  <a:pt x="6275387" y="224505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358842"/>
            <a:ext cx="5094915" cy="151200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F3BE45C-E4DE-42B7-B25F-83E216F00A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1" y="264292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1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CC7FD-8EF4-43FC-BAB3-47E907F1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8F052-B495-40BE-9682-094846479C8E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6AF5-5886-488E-94AF-540306D52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05638-6A02-4F90-BE63-DA3C1ABD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B33E8C-77AA-45CF-BAED-72698ECB867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4799" y="1829496"/>
            <a:ext cx="55584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864-BFD0-4574-B370-8DFD1BF6363B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077399-E20C-4E2D-ABA6-E98BC4B14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0152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1FB72-4098-4689-9361-6F1734C49467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3583349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3" y="1829496"/>
            <a:ext cx="752948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1A0D-1A7D-4418-872D-0A573109AE3D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224427-B940-40D0-B905-8D8D279710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9157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5F7E35-11CE-4F15-B222-DEDB33EE33A5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47063" y="1829496"/>
            <a:ext cx="3586135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59999" y="1829496"/>
            <a:ext cx="75240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0481-804D-4542-835F-93D05E69FE5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B64688-EF18-4F0E-8937-7DCB334BAC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440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82D290-910D-44B1-91A3-31A92E9BCB8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5558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4799" y="1829496"/>
            <a:ext cx="5558400" cy="4294800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84024-A9C5-4508-AFCD-8D104EF764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F43399-B145-4BBC-AF2A-C9EC8B4305A6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B2F8F-9F9B-42D4-A558-CAD2544BFE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2A5FB-27BA-4F64-94C0-20040B8BCF3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537FCD8-5A4A-4089-A17B-F334A597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481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412432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8067675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3352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3712" y="1829496"/>
            <a:ext cx="3582987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47063" y="1829496"/>
            <a:ext cx="3584575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74F0F3-9842-478D-99B7-277D0E19CEC9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B6F92-9067-4F04-94D8-F7763241FA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75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191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A42D6F0-A4EA-4276-A4AC-9D1AB4342C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8398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9C11E749-AE1E-4399-8F9B-3CD1A336BEF6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37599" y="1829496"/>
            <a:ext cx="2595600" cy="4294800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3B4BAF-2B92-4850-839C-D15349852EB5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BD53E-C155-468A-BF38-271FB0741E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030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5648FC-B3C8-47BD-845A-99E2EB0898EB}"/>
              </a:ext>
            </a:extLst>
          </p:cNvPr>
          <p:cNvCxnSpPr>
            <a:cxnSpLocks/>
          </p:cNvCxnSpPr>
          <p:nvPr userDrawn="1"/>
        </p:nvCxnSpPr>
        <p:spPr>
          <a:xfrm>
            <a:off x="3134511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44B13E-5492-434C-AF88-0302168B648A}"/>
              </a:ext>
            </a:extLst>
          </p:cNvPr>
          <p:cNvCxnSpPr>
            <a:cxnSpLocks/>
          </p:cNvCxnSpPr>
          <p:nvPr userDrawn="1"/>
        </p:nvCxnSpPr>
        <p:spPr>
          <a:xfrm>
            <a:off x="6096050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D38A04-1ABE-4166-96F7-5B391214ECCE}"/>
              </a:ext>
            </a:extLst>
          </p:cNvPr>
          <p:cNvCxnSpPr>
            <a:cxnSpLocks/>
          </p:cNvCxnSpPr>
          <p:nvPr userDrawn="1"/>
        </p:nvCxnSpPr>
        <p:spPr>
          <a:xfrm>
            <a:off x="9057588" y="1829496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DE9F99B-72CE-4388-A07E-16E4FCA34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84BEEF-AC3D-4E0F-9E5A-7B1D1E9410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18383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E32555A-FE40-40E8-A71D-91AFA7E977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7991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3477BD4-C018-4A4A-A1E7-1BDA53EDD0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7599" y="3883843"/>
            <a:ext cx="2595600" cy="2240732"/>
          </a:xfrm>
        </p:spPr>
        <p:txBody>
          <a:bodyPr/>
          <a:lstStyle/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78D1B62-08BD-49AB-8756-078500D8179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99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7E426B3-007C-4DCD-B395-04C274D484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3191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826721D-67F8-4284-AA9F-4B3CCE1F525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78398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11DEFE19-EE06-43A9-A968-EE248DB75F7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37599" y="1829496"/>
            <a:ext cx="2595600" cy="1894092"/>
          </a:xfrm>
          <a:solidFill>
            <a:srgbClr val="F9F9F7"/>
          </a:solidFill>
        </p:spPr>
        <p:txBody>
          <a:bodyPr lIns="72000" tIns="72000" anchor="t" anchorCtr="0"/>
          <a:lstStyle>
            <a:lvl1pPr marL="0" indent="0" algn="l">
              <a:spcAft>
                <a:spcPts val="0"/>
              </a:spcAft>
              <a:buNone/>
              <a:defRPr sz="12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89D45-376E-4BB4-AF66-EBFB815755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5352C5-81EC-4100-8EF4-0409291AC406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4065-89C1-4F31-92C2-C722F8FDD56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CBF5B00-B445-4B0E-8583-A5FF5F82E3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37A819-D59E-4FB0-B4D8-4B50F3690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168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4F6F59-6CB3-4166-9CD8-0F5BCD967261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4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2E1FB56-AB97-4B01-A917-7353F3799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9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20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9C5DF7-AA05-44B8-878C-85AD93C7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CEA19-5171-4127-A28C-C6D875C2D7D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44664D2-EB52-4A0B-B455-1050F47E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95586C-4D9B-49BB-B75A-228B73D2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09BBAAE4-B138-434A-AB2B-8751F2BDF242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9696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B42BF88-9EAB-4FF1-8C7D-3D1A57D94546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6F7659C-7B1E-49FB-B560-86891DD56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6275387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2780908 h 6861600"/>
              <a:gd name="connsiteX5" fmla="*/ 1 w 12193200"/>
              <a:gd name="connsiteY5" fmla="*/ 2780908 h 6861600"/>
              <a:gd name="connsiteX6" fmla="*/ 1 w 12193200"/>
              <a:gd name="connsiteY6" fmla="*/ 3934964 h 6861600"/>
              <a:gd name="connsiteX7" fmla="*/ 3519949 w 12193200"/>
              <a:gd name="connsiteY7" fmla="*/ 3934964 h 6861600"/>
              <a:gd name="connsiteX8" fmla="*/ 3519949 w 12193200"/>
              <a:gd name="connsiteY8" fmla="*/ 2780908 h 6861600"/>
              <a:gd name="connsiteX9" fmla="*/ 6275387 w 12193200"/>
              <a:gd name="connsiteY9" fmla="*/ 2780908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3200" h="6861600">
                <a:moveTo>
                  <a:pt x="6275387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2780908"/>
                </a:lnTo>
                <a:lnTo>
                  <a:pt x="1" y="2780908"/>
                </a:lnTo>
                <a:lnTo>
                  <a:pt x="1" y="3934964"/>
                </a:lnTo>
                <a:lnTo>
                  <a:pt x="3519949" y="3934964"/>
                </a:lnTo>
                <a:lnTo>
                  <a:pt x="3519949" y="2780908"/>
                </a:lnTo>
                <a:lnTo>
                  <a:pt x="6275387" y="2780908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0" bIns="72000" anchor="b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338370"/>
            <a:ext cx="5094000" cy="1723004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57742" y="2163337"/>
            <a:ext cx="5094000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BE643BFE-CC71-4C45-A510-41469C9CD8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1" y="3205083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28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412598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8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94799" y="1829496"/>
            <a:ext cx="35892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54D13B6-5D47-4342-AE7D-6E53AE9D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F283-0871-412B-8A65-5C27135FA311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4AC3241-D38F-486C-A52D-8F4AF51C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6540032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A9F9E2-0E4E-4885-BB6E-89C9B4A0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B260E7-5145-4D60-B0FD-D666309BC8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654010"/>
            <a:ext cx="7523997" cy="938253"/>
          </a:xfrm>
        </p:spPr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162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F3B86-9DC3-4846-A1AC-7D66924C2E85}"/>
              </a:ext>
            </a:extLst>
          </p:cNvPr>
          <p:cNvCxnSpPr>
            <a:cxnSpLocks/>
          </p:cNvCxnSpPr>
          <p:nvPr userDrawn="1"/>
        </p:nvCxnSpPr>
        <p:spPr>
          <a:xfrm>
            <a:off x="8067982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02000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01999" y="1829496"/>
            <a:ext cx="3589198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5573133-6D27-4CF6-9680-4BBF4FB964A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251198" y="1829496"/>
            <a:ext cx="3582001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AAB6B10-3B1D-4A83-ABAF-2B5A7A4DE68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67BCEC0-92C2-4FF9-A782-344903368E13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90EB1FC-C5EB-4C51-82E0-EA7BDC127E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B3EF062-88CB-43A8-9F24-FA8FE9948D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Lav dynamik">
            <a:extLst>
              <a:ext uri="{FF2B5EF4-FFF2-40B4-BE49-F238E27FC236}">
                <a16:creationId xmlns:a16="http://schemas.microsoft.com/office/drawing/2014/main" id="{1107FA97-AB49-4F73-B2DC-C8F68A25BF4B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553665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1594-E68D-46B5-98E0-BADEBF2D8E2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322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pebbl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3942000" cy="6861600"/>
          </a:xfrm>
          <a:prstGeom prst="rect">
            <a:avLst/>
          </a:prstGeom>
          <a:solidFill>
            <a:srgbClr val="E3E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3211693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7831-B728-45B5-9E64-16620CFD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58E6-12DB-4BF0-8165-AE5E60E9367A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B497-E060-4BFF-B186-5D99D377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DF8674-639A-429C-8B67-B36876945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Lav dynamik">
            <a:extLst>
              <a:ext uri="{FF2B5EF4-FFF2-40B4-BE49-F238E27FC236}">
                <a16:creationId xmlns:a16="http://schemas.microsoft.com/office/drawing/2014/main" id="{25BA861B-AC5B-40E5-BBC1-791F84A5A56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93307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4988D6-6DD0-4C39-8AE1-A7E25B5D1BF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054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 bwMode="white"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7F6929-E9B5-46A3-B5E9-6150C85426CE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4" y="6438798"/>
            <a:ext cx="752857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B50B2CC-7292-40E5-983B-8C9FE3719D3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6A8F7E-A651-41D6-98A1-26DD4B538840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62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8250000" y="0"/>
            <a:ext cx="394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20504" y="654050"/>
            <a:ext cx="3211693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9FA29BE-106E-4609-97DE-EDE0B0C087F7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12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44C8BD0-DD5C-4489-9629-555B91865A6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8775" y="1829496"/>
            <a:ext cx="7525224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74620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9240000" y="0"/>
            <a:ext cx="295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851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9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606001" y="654050"/>
            <a:ext cx="2225637" cy="547024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F0EDC-1BA0-46A5-AFF6-FF8FC354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EFAF684-C611-4113-B7D5-C3E527F22C4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7527600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446710-E8D4-486F-90DE-EC9771F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EF9E6FF-7726-40A8-94EA-A29CB944A47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73599" y="1829496"/>
            <a:ext cx="41004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180825-6800-4756-8533-D472E6030F49}"/>
              </a:ext>
            </a:extLst>
          </p:cNvPr>
          <p:cNvCxnSpPr>
            <a:cxnSpLocks/>
          </p:cNvCxnSpPr>
          <p:nvPr userDrawn="1"/>
        </p:nvCxnSpPr>
        <p:spPr>
          <a:xfrm>
            <a:off x="4617221" y="1829775"/>
            <a:ext cx="0" cy="4294800"/>
          </a:xfrm>
          <a:prstGeom prst="line">
            <a:avLst/>
          </a:prstGeom>
          <a:ln w="6350">
            <a:solidFill>
              <a:srgbClr val="B1B2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830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756EBC4B-94DD-497B-89B0-BFABB76B7F8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C4B04AE4-03BB-4174-AD21-7567A4C959F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278ED99F-3EB8-45AB-B54D-DDBD71FB06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9" y="654050"/>
            <a:ext cx="7524000" cy="938213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C42D2E8-535A-4E76-941E-2AB83D872A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5000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3993-746A-4812-B604-1CB12E7A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6542737" cy="14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94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496" y="654050"/>
            <a:ext cx="7524000" cy="936000"/>
          </a:xfrm>
        </p:spPr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97496" y="1829496"/>
            <a:ext cx="7524000" cy="4296001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C7DB29-13FA-4B09-A099-DDC9A2370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46E679-721E-4A44-A034-B3833441D488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73E84-2C35-47EE-9E5D-0C16556B1C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303713" y="6438798"/>
            <a:ext cx="5916287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7A470A-F824-4C76-B4D6-585485AA2D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0505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08">
          <p15:clr>
            <a:srgbClr val="FBAE40"/>
          </p15:clr>
        </p15:guide>
        <p15:guide id="2" pos="248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ED06D66A-00D9-479B-9856-27577BF36107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1AB11E3-DCD9-468D-AF31-A1154B6373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1 h 6861600"/>
              <a:gd name="connsiteX5" fmla="*/ 5915025 w 12193200"/>
              <a:gd name="connsiteY5" fmla="*/ 6858001 h 6861600"/>
              <a:gd name="connsiteX6" fmla="*/ 5915025 w 12193200"/>
              <a:gd name="connsiteY6" fmla="*/ 4077093 h 6861600"/>
              <a:gd name="connsiteX7" fmla="*/ 3519949 w 12193200"/>
              <a:gd name="connsiteY7" fmla="*/ 4077093 h 6861600"/>
              <a:gd name="connsiteX8" fmla="*/ 3519949 w 12193200"/>
              <a:gd name="connsiteY8" fmla="*/ 2975066 h 6861600"/>
              <a:gd name="connsiteX9" fmla="*/ 1 w 12193200"/>
              <a:gd name="connsiteY9" fmla="*/ 2975066 h 6861600"/>
              <a:gd name="connsiteX10" fmla="*/ 1 w 12193200"/>
              <a:gd name="connsiteY10" fmla="*/ 4077093 h 6861600"/>
              <a:gd name="connsiteX11" fmla="*/ 0 w 12193200"/>
              <a:gd name="connsiteY11" fmla="*/ 4077093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1"/>
                </a:lnTo>
                <a:lnTo>
                  <a:pt x="5915025" y="6858001"/>
                </a:lnTo>
                <a:lnTo>
                  <a:pt x="5915025" y="4077093"/>
                </a:lnTo>
                <a:lnTo>
                  <a:pt x="3519949" y="4077093"/>
                </a:lnTo>
                <a:lnTo>
                  <a:pt x="3519949" y="2975066"/>
                </a:lnTo>
                <a:lnTo>
                  <a:pt x="1" y="2975066"/>
                </a:lnTo>
                <a:lnTo>
                  <a:pt x="1" y="4077093"/>
                </a:lnTo>
                <a:lnTo>
                  <a:pt x="0" y="4077093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4472085"/>
            <a:ext cx="4734000" cy="1176240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D4561A69-5067-410B-91C5-BE4B74B22D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0" y="5860800"/>
            <a:ext cx="4734000" cy="544705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B01D38AB-220F-4FC4-8219-927BC28D8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1" y="3361634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71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6" hidden="1">
            <a:extLst>
              <a:ext uri="{FF2B5EF4-FFF2-40B4-BE49-F238E27FC236}">
                <a16:creationId xmlns:a16="http://schemas.microsoft.com/office/drawing/2014/main" id="{B362E88C-9EAD-4C11-BE6B-5CB3B41E802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F6C1ADEE-7B52-423A-9878-0398FEFAF71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Slide Number Placeholder 10" hidden="1">
            <a:extLst>
              <a:ext uri="{FF2B5EF4-FFF2-40B4-BE49-F238E27FC236}">
                <a16:creationId xmlns:a16="http://schemas.microsoft.com/office/drawing/2014/main" id="{42646B51-B8EC-41E6-905C-2EA91C894C8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0800" y="0"/>
            <a:ext cx="69012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4573774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4573774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1043"/>
            <a:ext cx="3588036" cy="22175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563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4AB29C-AE28-49BA-8CB9-70E6E1E173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9284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9755" y="654051"/>
            <a:ext cx="6531741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9755" y="3352800"/>
            <a:ext cx="6531741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4FEB-C389-4653-B226-8CADC584E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D627AC-F023-4E38-BBE2-8CC6A4B15F9B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BFA0-A0B2-46DF-BB77-1FCE2156E1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289755" y="6438798"/>
            <a:ext cx="493024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52393-FFA4-4674-9424-10C04085B8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81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29">
          <p15:clr>
            <a:srgbClr val="FBAE40"/>
          </p15:clr>
        </p15:guide>
        <p15:guide id="2" pos="310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image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35C0182F-ADAB-42FE-8E3F-6E031EAC242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791AE312-9C38-4B88-A1BD-03872F0FCB4A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1B428ADB-22C2-4C2B-9198-91AE2BA16A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1198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367354"/>
            <a:ext cx="5198435" cy="2154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Lav dynamik">
            <a:extLst>
              <a:ext uri="{FF2B5EF4-FFF2-40B4-BE49-F238E27FC236}">
                <a16:creationId xmlns:a16="http://schemas.microsoft.com/office/drawing/2014/main" id="{1A0DCCFC-0F80-4FEA-BB6A-651AF6A10A44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751567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FEDDE2A4-F6B9-48F4-9D70-713FCBC801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50802" y="654051"/>
            <a:ext cx="618480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50802" y="3352800"/>
            <a:ext cx="618480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8D1D58-AB37-4343-ADE9-EEBE954DF792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92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-2" y="0"/>
            <a:ext cx="6901200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58225" y="654051"/>
            <a:ext cx="4563272" cy="2349448"/>
          </a:xfrm>
        </p:spPr>
        <p:txBody>
          <a:bodyPr/>
          <a:lstStyle>
            <a:lvl1pPr>
              <a:lnSpc>
                <a:spcPct val="91000"/>
              </a:lnSpc>
              <a:defRPr sz="41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58225" y="3352800"/>
            <a:ext cx="4563272" cy="277269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3407EFD-739B-433D-AABC-B74FC5DD6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0" y="654050"/>
            <a:ext cx="6184172" cy="54702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03372A-7FA0-487B-AC8F-173641FF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3368-26E3-4532-8FD8-7B783022E688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FEECF7-4538-440F-96EA-C21501C6A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3963" y="6438798"/>
            <a:ext cx="5200209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4AFF32-2AA2-423E-A356-4B61B59F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54F492D0-8979-441C-B481-C115B7F6449C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633085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cya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-1" y="0"/>
            <a:ext cx="4303713" cy="686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F4A83-F11D-4BA4-ACA2-28A4736CF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A26-CACC-472F-999E-6CEDC51DAFFB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FF72C8-12DE-429B-98AC-66256B00C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6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271F6-50AB-44A1-9998-6F78F158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6D075D77-F3B6-4EB5-9E52-AB5745AED53F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14093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290801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5290800" y="0"/>
            <a:ext cx="69012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8399" y="654050"/>
            <a:ext cx="6184800" cy="2349449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48399" y="3352800"/>
            <a:ext cx="6184800" cy="2772697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C9341C1-1ACE-4D5F-954C-E2A9E304D5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23212C7-A548-4370-9C24-272889F12011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E03AEF-76B9-47EF-ADA3-08AB46B8689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48399" y="6438798"/>
            <a:ext cx="4571601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036FE6-E32E-4510-9DFD-1E158523278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627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pe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0"/>
            <a:ext cx="3584974" cy="1175446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1600"/>
            <a:ext cx="3584974" cy="277200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BD52F-5F30-4092-B6BD-BC68EBA80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CB94-5BA6-4B5C-8025-21D6F4E52D5E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3160CC-677A-4E30-9B6F-4DD30FA62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F8DDD7-7966-45A0-AD48-A99BD1B49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A4A15578-12D5-4CA3-AE58-36E6DB03E8B8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959807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D73515-F0A6-4B30-A688-5D4CF44B9186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61225" y="6367354"/>
            <a:ext cx="2957513" cy="2154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35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 key message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white"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0"/>
            <a:ext cx="7170004" cy="547024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AE0849-ADA5-4C35-BD3D-32AEC027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65B1-CCC8-4072-99B6-C71232109F4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1AB1FEE-9EFB-4823-A0D2-ECFD3E905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7725" y="6438798"/>
            <a:ext cx="5562275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4A6979C-ADCB-4300-A9EA-07138DC93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B1EEDA58-6175-4232-A50D-8C1F8D8DDEA6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3083077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D3E1E10-4E6B-4C9C-B68B-DC96BC56ABFC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392B3FA-4A45-49A0-A3FB-2000E37DA9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12193200 w 12193200"/>
              <a:gd name="connsiteY1" fmla="*/ 0 h 6861600"/>
              <a:gd name="connsiteX2" fmla="*/ 12193200 w 12193200"/>
              <a:gd name="connsiteY2" fmla="*/ 6861600 h 6861600"/>
              <a:gd name="connsiteX3" fmla="*/ 0 w 12193200"/>
              <a:gd name="connsiteY3" fmla="*/ 6861600 h 6861600"/>
              <a:gd name="connsiteX4" fmla="*/ 0 w 12193200"/>
              <a:gd name="connsiteY4" fmla="*/ 6858002 h 6861600"/>
              <a:gd name="connsiteX5" fmla="*/ 5762624 w 12193200"/>
              <a:gd name="connsiteY5" fmla="*/ 6858002 h 6861600"/>
              <a:gd name="connsiteX6" fmla="*/ 5762624 w 12193200"/>
              <a:gd name="connsiteY6" fmla="*/ 6858001 h 6861600"/>
              <a:gd name="connsiteX7" fmla="*/ 5915025 w 12193200"/>
              <a:gd name="connsiteY7" fmla="*/ 6858001 h 6861600"/>
              <a:gd name="connsiteX8" fmla="*/ 5915025 w 12193200"/>
              <a:gd name="connsiteY8" fmla="*/ 4501189 h 6861600"/>
              <a:gd name="connsiteX9" fmla="*/ 5762624 w 12193200"/>
              <a:gd name="connsiteY9" fmla="*/ 4501189 h 6861600"/>
              <a:gd name="connsiteX10" fmla="*/ 5762624 w 12193200"/>
              <a:gd name="connsiteY10" fmla="*/ 4495802 h 6861600"/>
              <a:gd name="connsiteX11" fmla="*/ 3519949 w 12193200"/>
              <a:gd name="connsiteY11" fmla="*/ 4495802 h 6861600"/>
              <a:gd name="connsiteX12" fmla="*/ 3519949 w 12193200"/>
              <a:gd name="connsiteY12" fmla="*/ 3355681 h 6861600"/>
              <a:gd name="connsiteX13" fmla="*/ 1 w 12193200"/>
              <a:gd name="connsiteY13" fmla="*/ 3355681 h 6861600"/>
              <a:gd name="connsiteX14" fmla="*/ 1 w 12193200"/>
              <a:gd name="connsiteY14" fmla="*/ 3362327 h 6861600"/>
              <a:gd name="connsiteX15" fmla="*/ 0 w 12193200"/>
              <a:gd name="connsiteY15" fmla="*/ 3362327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12193200" y="0"/>
                </a:lnTo>
                <a:lnTo>
                  <a:pt x="12193200" y="6861600"/>
                </a:lnTo>
                <a:lnTo>
                  <a:pt x="0" y="6861600"/>
                </a:lnTo>
                <a:lnTo>
                  <a:pt x="0" y="6858002"/>
                </a:lnTo>
                <a:lnTo>
                  <a:pt x="5762624" y="6858002"/>
                </a:lnTo>
                <a:lnTo>
                  <a:pt x="5762624" y="6858001"/>
                </a:lnTo>
                <a:lnTo>
                  <a:pt x="5915025" y="6858001"/>
                </a:lnTo>
                <a:lnTo>
                  <a:pt x="5915025" y="4501189"/>
                </a:lnTo>
                <a:lnTo>
                  <a:pt x="5762624" y="4501189"/>
                </a:lnTo>
                <a:lnTo>
                  <a:pt x="5762624" y="4495802"/>
                </a:lnTo>
                <a:lnTo>
                  <a:pt x="3519949" y="4495802"/>
                </a:lnTo>
                <a:lnTo>
                  <a:pt x="3519949" y="3355681"/>
                </a:lnTo>
                <a:lnTo>
                  <a:pt x="1" y="3355681"/>
                </a:lnTo>
                <a:lnTo>
                  <a:pt x="1" y="3362327"/>
                </a:lnTo>
                <a:lnTo>
                  <a:pt x="0" y="3362327"/>
                </a:lnTo>
                <a:close/>
              </a:path>
            </a:pathLst>
          </a:custGeom>
          <a:solidFill>
            <a:srgbClr val="F9F9F7"/>
          </a:solidFill>
        </p:spPr>
        <p:txBody>
          <a:bodyPr wrap="square" lIns="72000" tIns="72000" bIns="72000" anchor="t" anchorCtr="0">
            <a:noAutofit/>
          </a:bodyPr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1" y="4822763"/>
            <a:ext cx="4734551" cy="929108"/>
          </a:xfrm>
        </p:spPr>
        <p:txBody>
          <a:bodyPr anchor="t" anchorCtr="0"/>
          <a:lstStyle>
            <a:lvl1pPr algn="l">
              <a:lnSpc>
                <a:spcPct val="91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897BB9-C0DA-41AA-90EC-DB8C5FCE35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white">
          <a:xfrm>
            <a:off x="360001" y="5860800"/>
            <a:ext cx="4734551" cy="424197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4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DA2544AE-9170-440D-A7DE-3D8825007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1" y="3777917"/>
            <a:ext cx="2617710" cy="3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21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6F462CB-49C6-43D4-8FBC-ABA17853FE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036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15" name="Background">
            <a:extLst>
              <a:ext uri="{FF2B5EF4-FFF2-40B4-BE49-F238E27FC236}">
                <a16:creationId xmlns:a16="http://schemas.microsoft.com/office/drawing/2014/main" id="{CFA65BDB-B1EC-4EF2-BD12-F97D9D8E2041}"/>
              </a:ext>
            </a:extLst>
          </p:cNvPr>
          <p:cNvSpPr/>
          <p:nvPr userDrawn="1"/>
        </p:nvSpPr>
        <p:spPr>
          <a:xfrm>
            <a:off x="6903600" y="0"/>
            <a:ext cx="52884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0312" y="654051"/>
            <a:ext cx="4575290" cy="2349448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60312" y="3352800"/>
            <a:ext cx="4575290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1951-D21A-4AD7-B0ED-D9EDFD6FD2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0216E3-463B-4CB8-BE43-497F498BEEEE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0D0E1-89DD-41BB-9E30-0E38A07068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7253288" y="6367354"/>
            <a:ext cx="2965450" cy="21544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8F7CD-9DD3-4685-B0A9-7CE0ABF9F1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2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key message gr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5B4101BC-2F6D-4C7D-BAF1-B5E98F520306}"/>
              </a:ext>
            </a:extLst>
          </p:cNvPr>
          <p:cNvSpPr/>
          <p:nvPr userDrawn="1"/>
        </p:nvSpPr>
        <p:spPr>
          <a:xfrm>
            <a:off x="0" y="0"/>
            <a:ext cx="43020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654051"/>
            <a:ext cx="3584974" cy="2136774"/>
          </a:xfrm>
        </p:spPr>
        <p:txBody>
          <a:bodyPr/>
          <a:lstStyle>
            <a:lvl1pPr>
              <a:lnSpc>
                <a:spcPct val="91000"/>
              </a:lnSpc>
              <a:defRPr sz="41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3352800"/>
            <a:ext cx="3584974" cy="277269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61997" y="654051"/>
            <a:ext cx="7170004" cy="547024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rgbClr val="333333"/>
                </a:solidFill>
              </a:defRPr>
            </a:lvl7pPr>
            <a:lvl8pPr>
              <a:defRPr>
                <a:solidFill>
                  <a:srgbClr val="333333"/>
                </a:solidFill>
              </a:defRPr>
            </a:lvl8pPr>
            <a:lvl9pPr>
              <a:defRPr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text </a:t>
            </a:r>
            <a:br>
              <a:rPr lang="en-GB" noProof="0" dirty="0"/>
            </a:br>
            <a:r>
              <a:rPr lang="en-GB" noProof="0" dirty="0"/>
              <a:t>Enter &amp; TAB for next text level</a:t>
            </a:r>
            <a:br>
              <a:rPr lang="en-GB" noProof="0" dirty="0"/>
            </a:br>
            <a:r>
              <a:rPr lang="en-GB" noProof="0" dirty="0"/>
              <a:t>SHIFT+TAB to go back in levels</a:t>
            </a:r>
            <a:endParaRPr lang="en-GB" dirty="0"/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3D33C9E-6521-4DF1-93A8-375CEAEC2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3078-35F5-4450-8DDB-1711F663AF0B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23F77A-3C54-4C93-BB36-E29AEE7A1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61997" y="6438798"/>
            <a:ext cx="5558003" cy="1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E16FDD-BBE2-4F3D-ADDA-ED4FA9CE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Lav dynamik">
            <a:extLst>
              <a:ext uri="{FF2B5EF4-FFF2-40B4-BE49-F238E27FC236}">
                <a16:creationId xmlns:a16="http://schemas.microsoft.com/office/drawing/2014/main" id="{F6A1A2FD-ED95-4DEE-9A2C-FB659D867A09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22173279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3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6" hidden="1">
            <a:extLst>
              <a:ext uri="{FF2B5EF4-FFF2-40B4-BE49-F238E27FC236}">
                <a16:creationId xmlns:a16="http://schemas.microsoft.com/office/drawing/2014/main" id="{B1DFE0D9-0BA4-4026-8A37-2B9467024CB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87CEE0B2-D606-4C87-BD16-18AC95AF549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B99F8788-0F5A-48AA-8CA3-6BDF988C91F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4D05E2D1-BF97-4F56-A04F-48768FE304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AB09C097-1BD9-4120-AB83-44067D1B1490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A3ADEAA8-6B38-44C6-9245-01A3512C10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F9F9F7"/>
          </a:solidFill>
        </p:spPr>
        <p:txBody>
          <a:bodyPr lIns="72000" tIns="72000" rIns="72000" anchor="t" anchorCtr="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using the Insert tab – Pictures or from Templafy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9747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75B1503-1805-4DC5-AF6E-FDE48DB177B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Lav dynamik">
            <a:extLst>
              <a:ext uri="{FF2B5EF4-FFF2-40B4-BE49-F238E27FC236}">
                <a16:creationId xmlns:a16="http://schemas.microsoft.com/office/drawing/2014/main" id="{01B40D1A-C761-49C0-BCA5-BA2972BD1B0E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bg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480811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4941B2-5F7F-4165-B2DE-D010B7A4A5F5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D556956A-96D6-4D98-8C29-19A32FDF3B33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4004401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reaker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accent2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603A-7559-4371-ACE3-B12E2008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73EE1C-D19B-4EA0-9A15-DED1DEE449B9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8BCD5-ACF2-4924-B2F7-A3E3F0EB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B807C-31DA-4CEA-947C-A0D8107B0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av dynamik">
            <a:extLst>
              <a:ext uri="{FF2B5EF4-FFF2-40B4-BE49-F238E27FC236}">
                <a16:creationId xmlns:a16="http://schemas.microsoft.com/office/drawing/2014/main" id="{0224D57B-23DE-43CD-A5E3-B1FD72D6C8DA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accent2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709031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6" hidden="1">
            <a:extLst>
              <a:ext uri="{FF2B5EF4-FFF2-40B4-BE49-F238E27FC236}">
                <a16:creationId xmlns:a16="http://schemas.microsoft.com/office/drawing/2014/main" id="{7C5422F3-5F2C-463F-A5A3-46F0157D82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1466C188-1D45-4F08-8DB4-23F6002C2B91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98C6F70D-EDED-4332-A39E-FEB7023695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8" hidden="1">
            <a:extLst>
              <a:ext uri="{FF2B5EF4-FFF2-40B4-BE49-F238E27FC236}">
                <a16:creationId xmlns:a16="http://schemas.microsoft.com/office/drawing/2014/main" id="{967103C1-9540-4364-BCE9-15A87F0781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A870D1C3-7E2E-4C71-B669-3496D73E1AB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D6EC3A-345A-46A8-866F-80BE98B51E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937409C-206B-454B-8F34-A6BF4D2A9B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50000" y="1122363"/>
            <a:ext cx="8509963" cy="198463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Breaker text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AC92615-713B-4965-8112-B0AF203E30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0000" y="3503718"/>
            <a:ext cx="3939550" cy="1152000"/>
          </a:xfrm>
        </p:spPr>
        <p:txBody>
          <a:bodyPr l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Verdana" panose="020B0604030504040204" pitchFamily="34" charset="0"/>
              <a:buChar char="​"/>
              <a:defRPr sz="16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buFont typeface="Verdana" panose="020B0604030504040204" pitchFamily="34" charset="0"/>
              <a:buChar char="​"/>
              <a:tabLst/>
              <a:defRPr sz="16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23604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905E07-E31B-4F3D-8575-C55D9D889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4C8F4-6B6A-48C1-B023-792B6BA54AED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2E6126-5A1A-4F07-8EC7-3F74BED7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F46BFE-D75C-482A-B035-34180EC5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783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2F7A9-B0D3-418A-9805-E4833A53A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47F8E-8C20-40E4-A53C-3DA358D8C9A7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5BC24-963D-470F-A870-C18B9237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8358-50F7-4700-A532-2128C505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85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8E8C12B2-0AE5-428E-985F-E18D4DA17AC7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360000" y="654050"/>
            <a:ext cx="11471638" cy="938213"/>
          </a:xfrm>
        </p:spPr>
        <p:txBody>
          <a:bodyPr anchor="t" anchorCtr="0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D419BB8-DA67-44EC-8B75-16DF8EF149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E45963F1-9B5A-42FF-AF44-D9A92C924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878864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5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5259D24-E6A6-4D69-90CB-83073E8387B2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F1CD8122-E16A-4EEC-B42A-6AF75D666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29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2857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A2083184-4833-48EE-B693-FB3137B41B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98021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right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D9DD72BF-EDEC-441F-B5D6-F68832F343C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ckground">
            <a:extLst>
              <a:ext uri="{FF2B5EF4-FFF2-40B4-BE49-F238E27FC236}">
                <a16:creationId xmlns:a16="http://schemas.microsoft.com/office/drawing/2014/main" id="{6E4254E8-0058-4B51-AE94-DF452D313C5C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6AFBD548-0737-4492-BE87-1A3682008E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58000"/>
          </a:xfrm>
          <a:solidFill>
            <a:schemeClr val="accent6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dirty="0"/>
              <a:t>Mark placeholder to insert image using the Insert tab – Pictures or from Templafy</a:t>
            </a:r>
          </a:p>
        </p:txBody>
      </p:sp>
      <p:sp>
        <p:nvSpPr>
          <p:cNvPr id="15" name="Text Placeholder logo">
            <a:extLst>
              <a:ext uri="{FF2B5EF4-FFF2-40B4-BE49-F238E27FC236}">
                <a16:creationId xmlns:a16="http://schemas.microsoft.com/office/drawing/2014/main" id="{93B5AFB1-79EB-42DA-8C67-9C34BAE10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800"/>
            <a:ext cx="2617200" cy="327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1471638" cy="1174751"/>
          </a:xfrm>
        </p:spPr>
        <p:txBody>
          <a:bodyPr anchor="t" anchorCtr="0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</a:t>
            </a:r>
            <a:r>
              <a:rPr lang="en-GB" dirty="0"/>
              <a:t>Thank you!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A17E5844-AA2E-48C4-91FF-39484DFE72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9999" y="1828800"/>
            <a:ext cx="4320000" cy="56225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333333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5pPr>
            <a:lvl6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6pPr>
            <a:lvl7pPr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add Name Last name</a:t>
            </a:r>
            <a:br>
              <a:rPr lang="en-GB" dirty="0"/>
            </a:br>
            <a:r>
              <a:rPr lang="en-GB" dirty="0"/>
              <a:t>Job title, Department</a:t>
            </a:r>
            <a:br>
              <a:rPr lang="en-GB" dirty="0"/>
            </a:br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23647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A6F26645-C2A2-4B76-9EB3-5D9CA57B224A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0DC3440-E1C8-49D9-9C24-C57CA0F0CB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37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 hidden="1">
            <a:extLst>
              <a:ext uri="{FF2B5EF4-FFF2-40B4-BE49-F238E27FC236}">
                <a16:creationId xmlns:a16="http://schemas.microsoft.com/office/drawing/2014/main" id="{38B45A83-AD80-4AC8-A603-5DC2AFC3EB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fld id="{F25BA43C-8502-4266-A056-72866794E701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E6681B86-2D19-4D3D-A83D-CCC19C2EC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 hidden="1">
            <a:extLst>
              <a:ext uri="{FF2B5EF4-FFF2-40B4-BE49-F238E27FC236}">
                <a16:creationId xmlns:a16="http://schemas.microsoft.com/office/drawing/2014/main" id="{454ABD19-90F9-480D-A030-70CEC9079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ckgro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9CD149-890D-40C4-A7EE-82FC4C58D5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9021" y="1282751"/>
            <a:ext cx="4986000" cy="42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D69AAB-5376-40EF-9BC8-527076D40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420" y="4613272"/>
            <a:ext cx="995748" cy="2065891"/>
          </a:xfrm>
          <a:prstGeom prst="rect">
            <a:avLst/>
          </a:prstGeom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19798472-DC87-414E-BC4E-CFAF99EF0E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200" y="938540"/>
            <a:ext cx="2880000" cy="518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PICTURES</a:t>
            </a:r>
            <a:br>
              <a:rPr lang="en-GB" sz="9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corporate picture from Templafy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Click the blue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Templafy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dropdown,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or 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Images </a:t>
            </a:r>
            <a:r>
              <a:rPr lang="en-GB" altLang="da-DK" sz="900" b="0" i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button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in the Templafy pane on the right side of the screen</a:t>
            </a:r>
            <a:endParaRPr lang="en-GB" altLang="da-DK" sz="90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 slides with pictureplaceholder, click on the icon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Crop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change size or 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want to scale the picture, hold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 down while dragging the corners of the picture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If you delete the picture and insert a new one, the picture may lie in front of the text or graphic. If this happens, select the picture, right-click and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Send to 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sz="16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View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and set tick mark next to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Guides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HINT: Alt + F9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for quick view of guides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Verdana"/>
              </a:rPr>
              <a:t>⌘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+ option + ctrl + G</a:t>
            </a:r>
          </a:p>
        </p:txBody>
      </p:sp>
      <p:grpSp>
        <p:nvGrpSpPr>
          <p:cNvPr id="26" name="Gruppe 25">
            <a:extLst>
              <a:ext uri="{FF2B5EF4-FFF2-40B4-BE49-F238E27FC236}">
                <a16:creationId xmlns:a16="http://schemas.microsoft.com/office/drawing/2014/main" id="{1E29220A-15A7-4D74-97D3-C35C0B6650BA}"/>
              </a:ext>
            </a:extLst>
          </p:cNvPr>
          <p:cNvGrpSpPr/>
          <p:nvPr userDrawn="1"/>
        </p:nvGrpSpPr>
        <p:grpSpPr>
          <a:xfrm>
            <a:off x="7209816" y="1187437"/>
            <a:ext cx="676669" cy="997704"/>
            <a:chOff x="6442771" y="2574072"/>
            <a:chExt cx="676669" cy="997704"/>
          </a:xfrm>
        </p:grpSpPr>
        <p:pic>
          <p:nvPicPr>
            <p:cNvPr id="27" name="Billede 26">
              <a:extLst>
                <a:ext uri="{FF2B5EF4-FFF2-40B4-BE49-F238E27FC236}">
                  <a16:creationId xmlns:a16="http://schemas.microsoft.com/office/drawing/2014/main" id="{3A5D5234-21E3-4579-AE5E-A650C0CF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C18E748C-FC83-400F-9C35-D988C12280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57" name="Picture 19">
            <a:extLst>
              <a:ext uri="{FF2B5EF4-FFF2-40B4-BE49-F238E27FC236}">
                <a16:creationId xmlns:a16="http://schemas.microsoft.com/office/drawing/2014/main" id="{E210FBD4-B8B9-4AFA-9670-2FEBAA1CF3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578" y="3148530"/>
            <a:ext cx="313788" cy="543900"/>
          </a:xfrm>
          <a:prstGeom prst="rect">
            <a:avLst/>
          </a:prstGeom>
        </p:spPr>
      </p:pic>
      <p:sp>
        <p:nvSpPr>
          <p:cNvPr id="61" name="Text Box 4">
            <a:extLst>
              <a:ext uri="{FF2B5EF4-FFF2-40B4-BE49-F238E27FC236}">
                <a16:creationId xmlns:a16="http://schemas.microsoft.com/office/drawing/2014/main" id="{DD6A81B7-1FEE-46CF-A623-23E99CFEAF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45647" y="938540"/>
            <a:ext cx="288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&amp; FOOTER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Header and Footer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(write the desired text, click date or page number from or to)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 to All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Apply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if only used on one slide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COPY/PASTE CONTENT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When copying old content to your new presentation, 2 options are available: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1. Best practice: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Create a slide in your new presentation and copy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piece of content at a time (e.g. copy all text from </a:t>
            </a:r>
            <a:r>
              <a:rPr lang="en-GB" altLang="da-DK" sz="900" b="0" i="0" u="sng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one</a:t>
            </a:r>
            <a:r>
              <a:rPr lang="en-GB" altLang="da-DK" sz="900" b="0" i="0" u="none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textbox)</a:t>
            </a:r>
            <a:endParaRPr lang="en-GB" altLang="da-DK" sz="900" b="1" i="0" u="sng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2.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Or copy an entire slide into your new presentation and then choose a fitting layout. Remember to delete the old, wrong layouts (go to View &gt; Slidemaster and delete them)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SLIDE ELEMENTS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Insert predefined slides and elements from the Templafy button. Choose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 elements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from the dropdown menu or from the buttons in the Templafy pane on the right side of the screen</a:t>
            </a:r>
            <a:endParaRPr lang="en-GB" altLang="da-DK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</p:txBody>
      </p:sp>
      <p:sp>
        <p:nvSpPr>
          <p:cNvPr id="65" name="Fast overskrift">
            <a:extLst>
              <a:ext uri="{FF2B5EF4-FFF2-40B4-BE49-F238E27FC236}">
                <a16:creationId xmlns:a16="http://schemas.microsoft.com/office/drawing/2014/main" id="{09C05D50-8477-4113-8B72-9C373B0FF9F9}"/>
              </a:ext>
            </a:extLst>
          </p:cNvPr>
          <p:cNvSpPr txBox="1"/>
          <p:nvPr userDrawn="1"/>
        </p:nvSpPr>
        <p:spPr>
          <a:xfrm>
            <a:off x="358776" y="244128"/>
            <a:ext cx="11290298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rgbClr val="333333"/>
                </a:solidFill>
                <a:latin typeface="+mj-lt"/>
                <a:cs typeface="Verdana" panose="020B0604030504040204" pitchFamily="34" charset="0"/>
              </a:rPr>
              <a:t>TIPS &amp; TRICKS - YOUR USER GUIDE</a:t>
            </a:r>
          </a:p>
        </p:txBody>
      </p:sp>
      <p:pic>
        <p:nvPicPr>
          <p:cNvPr id="19" name="Picture 12">
            <a:extLst>
              <a:ext uri="{FF2B5EF4-FFF2-40B4-BE49-F238E27FC236}">
                <a16:creationId xmlns:a16="http://schemas.microsoft.com/office/drawing/2014/main" id="{D59A1415-DF88-48C2-BFBD-2900D34A9A2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5883" y="1493859"/>
            <a:ext cx="378293" cy="543366"/>
          </a:xfrm>
          <a:prstGeom prst="rect">
            <a:avLst/>
          </a:prstGeom>
        </p:spPr>
      </p:pic>
      <p:sp>
        <p:nvSpPr>
          <p:cNvPr id="20" name="Date Placeholder 6" hidden="1">
            <a:extLst>
              <a:ext uri="{FF2B5EF4-FFF2-40B4-BE49-F238E27FC236}">
                <a16:creationId xmlns:a16="http://schemas.microsoft.com/office/drawing/2014/main" id="{56AA1691-6753-45B8-AB77-1105989467F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A5B220B3-5DAB-45AB-9B6A-9B7C36B5A57F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21" name="Footer Placeholder 8" hidden="1">
            <a:extLst>
              <a:ext uri="{FF2B5EF4-FFF2-40B4-BE49-F238E27FC236}">
                <a16:creationId xmlns:a16="http://schemas.microsoft.com/office/drawing/2014/main" id="{2F8C9320-E8BF-471F-8DD3-1BC4790219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Slide Number Placeholder 10" hidden="1">
            <a:extLst>
              <a:ext uri="{FF2B5EF4-FFF2-40B4-BE49-F238E27FC236}">
                <a16:creationId xmlns:a16="http://schemas.microsoft.com/office/drawing/2014/main" id="{B01A309B-80AB-481C-AE3F-3C56C2C92EE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33">
            <a:extLst>
              <a:ext uri="{FF2B5EF4-FFF2-40B4-BE49-F238E27FC236}">
                <a16:creationId xmlns:a16="http://schemas.microsoft.com/office/drawing/2014/main" id="{B03E872F-21DD-423D-B6DE-4945F155FB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0077" y="2430166"/>
            <a:ext cx="341204" cy="321707"/>
          </a:xfrm>
          <a:prstGeom prst="rect">
            <a:avLst/>
          </a:prstGeom>
        </p:spPr>
      </p:pic>
      <p:pic>
        <p:nvPicPr>
          <p:cNvPr id="14" name="Picture 2" descr="C:\Users\MAV~1.SKA\AppData\Local\Temp\SNAGHTMLe48c1e.PNG">
            <a:extLst>
              <a:ext uri="{FF2B5EF4-FFF2-40B4-BE49-F238E27FC236}">
                <a16:creationId xmlns:a16="http://schemas.microsoft.com/office/drawing/2014/main" id="{F708B370-AE70-4A27-B119-8EF9D44A86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5883" y="4632457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">
            <a:extLst>
              <a:ext uri="{FF2B5EF4-FFF2-40B4-BE49-F238E27FC236}">
                <a16:creationId xmlns:a16="http://schemas.microsoft.com/office/drawing/2014/main" id="{8B1B4749-2B7E-4474-A2D3-2B2892ADCA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267" y="938540"/>
            <a:ext cx="2880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TEXT STYLES</a:t>
            </a:r>
            <a:endParaRPr lang="en-GB" altLang="da-DK" sz="16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-key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jump through levels. Click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ENTER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, then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TAB</a:t>
            </a: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go back in levels use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SHIFT-TAB</a:t>
            </a:r>
            <a:endParaRPr lang="en-GB" sz="900" b="1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Alternatively, </a:t>
            </a: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Increase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</a:t>
            </a:r>
            <a:r>
              <a:rPr lang="en-GB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Decrease </a:t>
            </a:r>
            <a:r>
              <a:rPr lang="en-GB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list level can be used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the </a:t>
            </a:r>
            <a:r>
              <a:rPr lang="en-GB" altLang="da-DK" sz="900" b="1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Reset </a:t>
            </a:r>
            <a:r>
              <a:rPr lang="en-GB" altLang="da-DK" sz="90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menu to reset position, size</a:t>
            </a:r>
            <a:r>
              <a:rPr lang="en-GB" altLang="da-DK" sz="900" baseline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and formatting of the slide placeholders to their default settings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SLIDES &amp; LAYOUTS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Click on the menu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New Slide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in the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Home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 tab to insert a new slide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Change layout</a:t>
            </a:r>
            <a:endParaRPr lang="en-GB" altLang="da-DK" sz="900" b="0" noProof="1">
              <a:solidFill>
                <a:srgbClr val="333333"/>
              </a:solidFill>
              <a:latin typeface="+mn-lt"/>
              <a:cs typeface="Verdana" panose="020B060403050404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Click on the arrow next to </a:t>
            </a:r>
            <a:r>
              <a:rPr lang="en-GB" sz="900" b="1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Layout </a:t>
            </a:r>
            <a:r>
              <a:rPr lang="en-GB" sz="900" dirty="0">
                <a:solidFill>
                  <a:srgbClr val="333333"/>
                </a:solidFill>
                <a:latin typeface="+mn-lt"/>
                <a:ea typeface="Verdana" panose="020B0604030504040204" pitchFamily="34" charset="0"/>
              </a:rPr>
              <a:t>to view a dropdown menu of possible slide layouts</a:t>
            </a:r>
          </a:p>
          <a:p>
            <a:pPr marL="0" indent="0">
              <a:spcAft>
                <a:spcPts val="600"/>
              </a:spcAft>
              <a:buFont typeface="+mj-lt"/>
              <a:buNone/>
            </a:pP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Color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Use </a:t>
            </a:r>
            <a:r>
              <a:rPr lang="en-GB" altLang="da-DK" sz="900" b="1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Custom Colors </a:t>
            </a:r>
            <a: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  <a:t>to change color.</a:t>
            </a:r>
            <a:br>
              <a:rPr lang="en-GB" altLang="da-DK" sz="900" b="0" noProof="1">
                <a:solidFill>
                  <a:srgbClr val="333333"/>
                </a:solidFill>
                <a:latin typeface="+mn-lt"/>
                <a:cs typeface="Verdana" panose="020B0604030504040204" pitchFamily="34" charset="0"/>
              </a:rPr>
            </a:br>
            <a:endParaRPr lang="en-GB" sz="900" dirty="0">
              <a:solidFill>
                <a:srgbClr val="333333"/>
              </a:solidFill>
              <a:latin typeface="+mn-lt"/>
              <a:ea typeface="Verdana" panose="020B060403050404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2B8CEB7-8718-40FB-BCC9-2AC96094B83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06" y="4287980"/>
            <a:ext cx="475428" cy="176762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543AAD2-58D2-4DCE-A080-AFA6A459F6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906" y="3470985"/>
            <a:ext cx="328881" cy="505501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F410AF64-93DE-4C35-8AC4-D2AFA638F5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604" y="2737830"/>
            <a:ext cx="538465" cy="17284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AAFDC93-9DCC-4CE4-B8D7-6137FEEF048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183906" y="2026540"/>
            <a:ext cx="457143" cy="25714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2B52D7-9EB4-432D-A8C5-A0DAE58EF038}"/>
              </a:ext>
            </a:extLst>
          </p:cNvPr>
          <p:cNvCxnSpPr>
            <a:cxnSpLocks/>
          </p:cNvCxnSpPr>
          <p:nvPr userDrawn="1"/>
        </p:nvCxnSpPr>
        <p:spPr>
          <a:xfrm>
            <a:off x="2757565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5E9322B-F814-45C1-A30F-1BB8D0604356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4996939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9B075D-C775-447D-A3A2-2DDBE502A24E}"/>
              </a:ext>
            </a:extLst>
          </p:cNvPr>
          <p:cNvCxnSpPr>
            <a:cxnSpLocks/>
          </p:cNvCxnSpPr>
          <p:nvPr userDrawn="1"/>
        </p:nvCxnSpPr>
        <p:spPr>
          <a:xfrm>
            <a:off x="2757565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27D424-46E2-4CE8-9A03-0D53792EDAE5}"/>
              </a:ext>
            </a:extLst>
          </p:cNvPr>
          <p:cNvCxnSpPr>
            <a:cxnSpLocks/>
          </p:cNvCxnSpPr>
          <p:nvPr userDrawn="1"/>
        </p:nvCxnSpPr>
        <p:spPr>
          <a:xfrm rot="19200000">
            <a:off x="2751034" y="6075482"/>
            <a:ext cx="907781" cy="31008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436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358775" y="656823"/>
            <a:ext cx="1147286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000" b="0" noProof="0" dirty="0">
                <a:solidFill>
                  <a:schemeClr val="tx1"/>
                </a:solidFill>
              </a:rPr>
              <a:t>If you see any </a:t>
            </a:r>
            <a:r>
              <a:rPr lang="en-GB" sz="4000" b="1" i="1" noProof="0" dirty="0">
                <a:solidFill>
                  <a:schemeClr val="tx1"/>
                </a:solidFill>
              </a:rPr>
              <a:t>layouts after this </a:t>
            </a:r>
            <a:r>
              <a:rPr lang="en-GB" sz="4000" b="0" i="0" noProof="0" dirty="0">
                <a:solidFill>
                  <a:schemeClr val="tx1"/>
                </a:solidFill>
              </a:rPr>
              <a:t>one</a:t>
            </a:r>
            <a:r>
              <a:rPr lang="en-GB" sz="4000" b="1" i="1" noProof="0" dirty="0">
                <a:solidFill>
                  <a:schemeClr val="tx1"/>
                </a:solidFill>
              </a:rPr>
              <a:t>,</a:t>
            </a:r>
            <a:br>
              <a:rPr lang="en-GB" sz="4000" b="0" i="0" noProof="0" dirty="0">
                <a:solidFill>
                  <a:schemeClr val="tx1"/>
                </a:solidFill>
              </a:rPr>
            </a:br>
            <a:r>
              <a:rPr lang="en-GB" sz="40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000" b="1" i="1" u="none" noProof="0" dirty="0">
                <a:solidFill>
                  <a:schemeClr val="tx1"/>
                </a:solidFill>
              </a:rPr>
              <a:t>are not </a:t>
            </a:r>
            <a:r>
              <a:rPr lang="en-GB" sz="4000" b="0" noProof="0" dirty="0">
                <a:solidFill>
                  <a:schemeClr val="tx1"/>
                </a:solidFill>
              </a:rPr>
              <a:t>part of our corporate template.</a:t>
            </a:r>
            <a:endParaRPr lang="en-GB" sz="2400" b="0" noProof="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745012"/>
            <a:ext cx="1015234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1" noProof="0" dirty="0">
                <a:solidFill>
                  <a:schemeClr val="tx1"/>
                </a:solidFill>
              </a:rPr>
              <a:t>Do not use </a:t>
            </a:r>
            <a:endParaRPr lang="en-GB" sz="2000" b="1" i="1" dirty="0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358775" y="5186455"/>
            <a:ext cx="11472863" cy="630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1800" b="0" noProof="0" dirty="0">
                <a:solidFill>
                  <a:schemeClr val="tx1"/>
                </a:solidFill>
              </a:rPr>
              <a:t>Also notice: Layouts after this might contain potential confidential information.</a:t>
            </a: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06357EC7-0D53-4A60-9E41-D75A47B48389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3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mall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1" y="3409245"/>
            <a:ext cx="6434667" cy="1063626"/>
          </a:xfrm>
        </p:spPr>
        <p:txBody>
          <a:bodyPr anchor="b">
            <a:noAutofit/>
          </a:bodyPr>
          <a:lstStyle>
            <a:lvl1pPr>
              <a:defRPr sz="5332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718756"/>
            <a:ext cx="6434667" cy="920044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609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6D8F1"/>
                </a:solidFill>
              </a:defRPr>
            </a:lvl1pPr>
          </a:lstStyle>
          <a:p>
            <a:fld id="{26EE3E24-80EA-4746-ACF4-C2CD30379F8B}" type="datetimeFigureOut">
              <a:rPr lang="en-US" smtClean="0"/>
              <a:pPr/>
              <a:t>5/5/2023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6D8F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6D8F1"/>
                </a:solidFill>
              </a:defRPr>
            </a:lvl1pPr>
          </a:lstStyle>
          <a:p>
            <a:fld id="{1BE88382-6DC9-B246-B875-B448B952B4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68F0A4-CD8A-4676-A5BA-6205F20EB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44457" y="6342544"/>
            <a:ext cx="1625742" cy="34140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04E31A-5489-47AA-BBB9-51EFBA9B17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72539" y="6611994"/>
            <a:ext cx="914519" cy="914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7133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GB" sz="1800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18" y="452438"/>
            <a:ext cx="7330441" cy="5254627"/>
          </a:xfrm>
        </p:spPr>
        <p:txBody>
          <a:bodyPr/>
          <a:lstStyle>
            <a:lvl1pPr>
              <a:defRPr sz="4799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3001" y="6280500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3001" y="6128101"/>
            <a:ext cx="5260800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1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098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617" y="6158174"/>
            <a:ext cx="1219359" cy="25711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endParaRPr lang="en-GB" sz="18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604" y="6280502"/>
            <a:ext cx="8144936" cy="15562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3680" y="6141510"/>
            <a:ext cx="704941" cy="122327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05/05/2023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87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BED15FA-6EE8-4B82-A537-F53ACAF84CA4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8407CFA-12E8-4EE0-A351-546A2BCBA9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2193200" cy="6861600"/>
          </a:xfrm>
          <a:solidFill>
            <a:srgbClr val="F9F9F7"/>
          </a:solidFill>
        </p:spPr>
        <p:txBody>
          <a:bodyPr lIns="72000" tIns="72000"/>
          <a:lstStyle>
            <a:lvl1pPr marL="0" indent="0" algn="l">
              <a:spcAft>
                <a:spcPts val="0"/>
              </a:spcAft>
              <a:buNone/>
              <a:defRPr sz="1600"/>
            </a:lvl1pPr>
          </a:lstStyle>
          <a:p>
            <a:r>
              <a:rPr lang="en-GB" noProof="0" dirty="0"/>
              <a:t>Mark placeholder to insert image </a:t>
            </a:r>
            <a:r>
              <a:rPr lang="en-GB" dirty="0"/>
              <a:t>using the Insert tab – Pictures or from Templafy</a:t>
            </a:r>
          </a:p>
          <a:p>
            <a:endParaRPr lang="en-GB" dirty="0"/>
          </a:p>
        </p:txBody>
      </p:sp>
      <p:sp>
        <p:nvSpPr>
          <p:cNvPr id="14" name="Text Placeholder logo">
            <a:extLst>
              <a:ext uri="{FF2B5EF4-FFF2-40B4-BE49-F238E27FC236}">
                <a16:creationId xmlns:a16="http://schemas.microsoft.com/office/drawing/2014/main" id="{E32549A6-0448-4926-86D9-B6AD75A15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5878658"/>
            <a:ext cx="2617200" cy="3276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50"/>
            <a:ext cx="10485800" cy="802800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23518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6" hidden="1">
            <a:extLst>
              <a:ext uri="{FF2B5EF4-FFF2-40B4-BE49-F238E27FC236}">
                <a16:creationId xmlns:a16="http://schemas.microsoft.com/office/drawing/2014/main" id="{19E8C21D-363E-4C29-BCB1-2C67A41A6B1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C6B010D-12BA-4529-B692-206652452F2C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11" name="Footer Placeholder 8" hidden="1">
            <a:extLst>
              <a:ext uri="{FF2B5EF4-FFF2-40B4-BE49-F238E27FC236}">
                <a16:creationId xmlns:a16="http://schemas.microsoft.com/office/drawing/2014/main" id="{6DB35B2F-204D-4092-A860-94E70637B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1BEB41F5-194C-405C-8EDC-8C5E550FE0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22F6F34B-A8D0-4DB2-A40E-DF14A9DD8E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654049"/>
            <a:ext cx="10485800" cy="804214"/>
          </a:xfrm>
        </p:spPr>
        <p:txBody>
          <a:bodyPr anchor="b" anchorCtr="0"/>
          <a:lstStyle>
            <a:lvl1pPr algn="l">
              <a:defRPr sz="6000"/>
            </a:lvl1pPr>
          </a:lstStyle>
          <a:p>
            <a:r>
              <a:rPr lang="en-GB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4687200"/>
            <a:ext cx="10485800" cy="82800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Verdana" panose="020B0604030504040204" pitchFamily="34" charset="0"/>
              <a:buChar char="​"/>
              <a:defRPr sz="1200"/>
            </a:lvl1pPr>
            <a:lvl2pPr marL="0" indent="0" algn="l">
              <a:buFont typeface="Verdana" panose="020B0604030504040204" pitchFamily="34" charset="0"/>
              <a:buNone/>
              <a:defRPr sz="1200">
                <a:solidFill>
                  <a:srgbClr val="333333"/>
                </a:solidFill>
              </a:defRPr>
            </a:lvl2pPr>
            <a:lvl3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3pPr>
            <a:lvl4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4pPr>
            <a:lvl5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5pPr>
            <a:lvl6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6pPr>
            <a:lvl7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7pPr>
            <a:lvl8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8pPr>
            <a:lvl9pPr marL="0" indent="0" algn="l">
              <a:buFont typeface="Verdana" panose="020B0604030504040204" pitchFamily="34" charset="0"/>
              <a:buChar char="​"/>
              <a:defRPr sz="1200">
                <a:solidFill>
                  <a:srgbClr val="333333"/>
                </a:solidFill>
              </a:defRPr>
            </a:lvl9pPr>
          </a:lstStyle>
          <a:p>
            <a:r>
              <a:rPr lang="en-GB" dirty="0"/>
              <a:t>Subtitle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5CAD49-96B5-43EE-877D-1641596EA5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1555531"/>
            <a:ext cx="10485800" cy="1476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marL="144000" indent="0"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6000" kern="1200" spc="-2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GB" dirty="0"/>
              <a:t>Headline</a:t>
            </a: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9BE5E2E4-C4EA-470A-9EED-5F0C8AEF39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5878800"/>
            <a:ext cx="2617200" cy="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17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/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1600" b="0">
                <a:solidFill>
                  <a:srgbClr val="333333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7E5059-8FC8-469D-AF5C-AED221334502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0254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B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78ACD53B-260B-4FF0-BE81-47ED68F9F4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9998" y="654050"/>
            <a:ext cx="3583351" cy="1175446"/>
          </a:xfrm>
        </p:spPr>
        <p:txBody>
          <a:bodyPr/>
          <a:lstStyle>
            <a:lvl1pPr>
              <a:defRPr sz="41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Agenda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303712" y="654050"/>
            <a:ext cx="5915025" cy="5483951"/>
          </a:xfrm>
        </p:spPr>
        <p:txBody>
          <a:bodyPr tIns="54000"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3pPr>
            <a:lvl4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4pPr>
            <a:lvl5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5pPr>
            <a:lvl6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6pPr>
            <a:lvl7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7pPr>
            <a:lvl8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8pPr>
            <a:lvl9pPr marL="342900" indent="-34290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Click to add agenda point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06308-6883-44E5-8AC1-4EFA41DAE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A79E5A-EC3D-4F9C-8449-9968B8A873CD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78EA59-B5DA-44FE-A987-F0BBFEED3A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410AEC-4403-4C48-A85B-AE4CFE4111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Lav dynamik">
            <a:extLst>
              <a:ext uri="{FF2B5EF4-FFF2-40B4-BE49-F238E27FC236}">
                <a16:creationId xmlns:a16="http://schemas.microsoft.com/office/drawing/2014/main" id="{BCDDD54F-FD08-428B-BC60-617D3FA993D5}"/>
              </a:ext>
            </a:extLst>
          </p:cNvPr>
          <p:cNvSpPr txBox="1"/>
          <p:nvPr userDrawn="1"/>
        </p:nvSpPr>
        <p:spPr>
          <a:xfrm>
            <a:off x="360000" y="6367354"/>
            <a:ext cx="775703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1"/>
                </a:solidFill>
              </a:rPr>
              <a:t>Ramboll</a:t>
            </a:r>
          </a:p>
        </p:txBody>
      </p:sp>
    </p:spTree>
    <p:extLst>
      <p:ext uri="{BB962C8B-B14F-4D97-AF65-F5344CB8AC3E}">
        <p14:creationId xmlns:p14="http://schemas.microsoft.com/office/powerpoint/2010/main" val="181127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guide" hidden="1">
            <a:extLst>
              <a:ext uri="{FF2B5EF4-FFF2-40B4-BE49-F238E27FC236}">
                <a16:creationId xmlns:a16="http://schemas.microsoft.com/office/drawing/2014/main" id="{15561ECF-7D46-418C-8729-C8ECF83A13E2}"/>
              </a:ext>
            </a:extLst>
          </p:cNvPr>
          <p:cNvGrpSpPr/>
          <p:nvPr userDrawn="1"/>
        </p:nvGrpSpPr>
        <p:grpSpPr>
          <a:xfrm>
            <a:off x="358775" y="652461"/>
            <a:ext cx="11473225" cy="5911853"/>
            <a:chOff x="358775" y="652461"/>
            <a:chExt cx="11473225" cy="59118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9F99D4-F67E-4434-8A77-73CFD8194BE7}"/>
                </a:ext>
              </a:extLst>
            </p:cNvPr>
            <p:cNvSpPr/>
            <p:nvPr userDrawn="1"/>
          </p:nvSpPr>
          <p:spPr>
            <a:xfrm>
              <a:off x="98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2247C1-8999-4428-B39C-99101426123D}"/>
                </a:ext>
              </a:extLst>
            </p:cNvPr>
            <p:cNvSpPr/>
            <p:nvPr userDrawn="1"/>
          </p:nvSpPr>
          <p:spPr>
            <a:xfrm>
              <a:off x="360000" y="652462"/>
              <a:ext cx="11472000" cy="5911851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125219-FD9A-41B2-B1E3-EAB13584C8B0}"/>
                </a:ext>
              </a:extLst>
            </p:cNvPr>
            <p:cNvSpPr/>
            <p:nvPr userDrawn="1"/>
          </p:nvSpPr>
          <p:spPr>
            <a:xfrm>
              <a:off x="358775" y="1828800"/>
              <a:ext cx="11472863" cy="4735514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916D790-5B35-4F06-B6DB-EC1E2EB169A5}"/>
                </a:ext>
              </a:extLst>
            </p:cNvPr>
            <p:cNvSpPr/>
            <p:nvPr userDrawn="1"/>
          </p:nvSpPr>
          <p:spPr>
            <a:xfrm>
              <a:off x="197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DCB2FC5-A2F6-4A4F-84AA-43534FE975BF}"/>
                </a:ext>
              </a:extLst>
            </p:cNvPr>
            <p:cNvSpPr/>
            <p:nvPr userDrawn="1"/>
          </p:nvSpPr>
          <p:spPr>
            <a:xfrm>
              <a:off x="295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5EB2D0-7A80-405D-B665-12F8D4CC5F63}"/>
                </a:ext>
              </a:extLst>
            </p:cNvPr>
            <p:cNvSpPr/>
            <p:nvPr userDrawn="1"/>
          </p:nvSpPr>
          <p:spPr>
            <a:xfrm>
              <a:off x="394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2768B5-D959-48CB-BDED-4EAD8F5FF0AD}"/>
                </a:ext>
              </a:extLst>
            </p:cNvPr>
            <p:cNvSpPr/>
            <p:nvPr userDrawn="1"/>
          </p:nvSpPr>
          <p:spPr>
            <a:xfrm>
              <a:off x="493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EE85FF8-3F3E-4005-8518-F5A205F1651A}"/>
                </a:ext>
              </a:extLst>
            </p:cNvPr>
            <p:cNvSpPr/>
            <p:nvPr userDrawn="1"/>
          </p:nvSpPr>
          <p:spPr>
            <a:xfrm>
              <a:off x="591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39F7EBC-85F9-49AF-A359-590F00976AFB}"/>
                </a:ext>
              </a:extLst>
            </p:cNvPr>
            <p:cNvSpPr/>
            <p:nvPr userDrawn="1"/>
          </p:nvSpPr>
          <p:spPr>
            <a:xfrm>
              <a:off x="6902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7F1FA3E-E852-433E-9D2C-2852FFC2D8B6}"/>
                </a:ext>
              </a:extLst>
            </p:cNvPr>
            <p:cNvSpPr/>
            <p:nvPr userDrawn="1"/>
          </p:nvSpPr>
          <p:spPr>
            <a:xfrm>
              <a:off x="7888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443D88-E494-49A4-9054-8E60E8F2A85E}"/>
                </a:ext>
              </a:extLst>
            </p:cNvPr>
            <p:cNvSpPr/>
            <p:nvPr userDrawn="1"/>
          </p:nvSpPr>
          <p:spPr>
            <a:xfrm>
              <a:off x="8874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3D840B-83FD-46BD-BEA5-2505FBE2EFF8}"/>
                </a:ext>
              </a:extLst>
            </p:cNvPr>
            <p:cNvSpPr/>
            <p:nvPr userDrawn="1"/>
          </p:nvSpPr>
          <p:spPr>
            <a:xfrm>
              <a:off x="9860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ABC8FB8-5C7D-4EA0-B3F8-180CCCB2B78F}"/>
                </a:ext>
              </a:extLst>
            </p:cNvPr>
            <p:cNvSpPr/>
            <p:nvPr userDrawn="1"/>
          </p:nvSpPr>
          <p:spPr>
            <a:xfrm>
              <a:off x="10846000" y="652461"/>
              <a:ext cx="360000" cy="5911852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A6E85EE-3577-48A9-A89C-EA48B414776F}"/>
                </a:ext>
              </a:extLst>
            </p:cNvPr>
            <p:cNvSpPr/>
            <p:nvPr userDrawn="1"/>
          </p:nvSpPr>
          <p:spPr>
            <a:xfrm>
              <a:off x="358775" y="6124575"/>
              <a:ext cx="11473200" cy="439739"/>
            </a:xfrm>
            <a:prstGeom prst="rect">
              <a:avLst/>
            </a:prstGeom>
            <a:noFill/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4" name="Logo name">
            <a:extLst>
              <a:ext uri="{FF2B5EF4-FFF2-40B4-BE49-F238E27FC236}">
                <a16:creationId xmlns:a16="http://schemas.microsoft.com/office/drawing/2014/main" id="{01B9A0B6-FAB9-47A4-9AD8-E4A32831A03D}"/>
              </a:ext>
            </a:extLst>
          </p:cNvPr>
          <p:cNvSpPr txBox="1"/>
          <p:nvPr userDrawn="1"/>
        </p:nvSpPr>
        <p:spPr>
          <a:xfrm>
            <a:off x="360000" y="6368400"/>
            <a:ext cx="777600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Ramboll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28800"/>
            <a:ext cx="11473200" cy="429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 (Enter+TAB for next text level, SHIFT+TAB to go back in levels)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</a:t>
            </a:r>
          </a:p>
          <a:p>
            <a:pPr lvl="4"/>
            <a:r>
              <a:rPr lang="en-GB" noProof="0" dirty="0"/>
              <a:t>Level 5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</a:t>
            </a:r>
          </a:p>
          <a:p>
            <a:pPr lvl="7"/>
            <a:r>
              <a:rPr lang="en-GB" noProof="0" dirty="0"/>
              <a:t>Level 8</a:t>
            </a:r>
          </a:p>
          <a:p>
            <a:pPr lvl="8"/>
            <a:r>
              <a:rPr lang="en-GB" noProof="0" dirty="0"/>
              <a:t>Level 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06800" y="6310800"/>
            <a:ext cx="6264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D7C7A626-396F-47CE-9599-33B16A849820}" type="datetime1">
              <a:rPr lang="en-GB" smtClean="0"/>
              <a:t>05/05/2023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42800" y="6440400"/>
            <a:ext cx="8877600" cy="144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7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6800" y="6476400"/>
            <a:ext cx="626400" cy="10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700">
                <a:solidFill>
                  <a:schemeClr val="tx2"/>
                </a:solidFill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410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" indent="-10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21" userDrawn="1">
          <p15:clr>
            <a:srgbClr val="A4A3A4"/>
          </p15:clr>
        </p15:guide>
        <p15:guide id="2" pos="847" userDrawn="1">
          <p15:clr>
            <a:srgbClr val="A4A3A4"/>
          </p15:clr>
        </p15:guide>
        <p15:guide id="3" orient="horz" pos="410" userDrawn="1">
          <p15:clr>
            <a:srgbClr val="F26B43"/>
          </p15:clr>
        </p15:guide>
        <p15:guide id="4" orient="horz" pos="4135" userDrawn="1">
          <p15:clr>
            <a:srgbClr val="A4A3A4"/>
          </p15:clr>
        </p15:guide>
        <p15:guide id="5" pos="226" userDrawn="1">
          <p15:clr>
            <a:srgbClr val="F26B43"/>
          </p15:clr>
        </p15:guide>
        <p15:guide id="6" pos="7453" userDrawn="1">
          <p15:clr>
            <a:srgbClr val="F26B43"/>
          </p15:clr>
        </p15:guide>
        <p15:guide id="7" orient="horz" pos="1152" userDrawn="1">
          <p15:clr>
            <a:srgbClr val="F26B43"/>
          </p15:clr>
        </p15:guide>
        <p15:guide id="8" pos="1242" userDrawn="1">
          <p15:clr>
            <a:srgbClr val="A4A3A4"/>
          </p15:clr>
        </p15:guide>
        <p15:guide id="9" pos="1468" userDrawn="1">
          <p15:clr>
            <a:srgbClr val="A4A3A4"/>
          </p15:clr>
        </p15:guide>
        <p15:guide id="10" pos="1863" userDrawn="1">
          <p15:clr>
            <a:srgbClr val="A4A3A4"/>
          </p15:clr>
        </p15:guide>
        <p15:guide id="11" pos="2090" userDrawn="1">
          <p15:clr>
            <a:srgbClr val="A4A3A4"/>
          </p15:clr>
        </p15:guide>
        <p15:guide id="12" pos="2484" userDrawn="1">
          <p15:clr>
            <a:srgbClr val="A4A3A4"/>
          </p15:clr>
        </p15:guide>
        <p15:guide id="13" pos="2711" userDrawn="1">
          <p15:clr>
            <a:srgbClr val="A4A3A4"/>
          </p15:clr>
        </p15:guide>
        <p15:guide id="14" pos="3105" userDrawn="1">
          <p15:clr>
            <a:srgbClr val="A4A3A4"/>
          </p15:clr>
        </p15:guide>
        <p15:guide id="15" pos="3332" userDrawn="1">
          <p15:clr>
            <a:srgbClr val="A4A3A4"/>
          </p15:clr>
        </p15:guide>
        <p15:guide id="16" pos="3726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347" userDrawn="1">
          <p15:clr>
            <a:srgbClr val="A4A3A4"/>
          </p15:clr>
        </p15:guide>
        <p15:guide id="19" pos="4574" userDrawn="1">
          <p15:clr>
            <a:srgbClr val="A4A3A4"/>
          </p15:clr>
        </p15:guide>
        <p15:guide id="20" pos="4968" userDrawn="1">
          <p15:clr>
            <a:srgbClr val="A4A3A4"/>
          </p15:clr>
        </p15:guide>
        <p15:guide id="21" pos="5195" userDrawn="1">
          <p15:clr>
            <a:srgbClr val="A4A3A4"/>
          </p15:clr>
        </p15:guide>
        <p15:guide id="22" pos="5589" userDrawn="1">
          <p15:clr>
            <a:srgbClr val="A4A3A4"/>
          </p15:clr>
        </p15:guide>
        <p15:guide id="23" pos="5816" userDrawn="1">
          <p15:clr>
            <a:srgbClr val="A4A3A4"/>
          </p15:clr>
        </p15:guide>
        <p15:guide id="24" pos="6211" userDrawn="1">
          <p15:clr>
            <a:srgbClr val="A4A3A4"/>
          </p15:clr>
        </p15:guide>
        <p15:guide id="25" pos="6437" userDrawn="1">
          <p15:clr>
            <a:srgbClr val="A4A3A4"/>
          </p15:clr>
        </p15:guide>
        <p15:guide id="26" pos="6832" userDrawn="1">
          <p15:clr>
            <a:srgbClr val="A4A3A4"/>
          </p15:clr>
        </p15:guide>
        <p15:guide id="27" pos="7058" userDrawn="1">
          <p15:clr>
            <a:srgbClr val="A4A3A4"/>
          </p15:clr>
        </p15:guide>
        <p15:guide id="28" orient="horz" pos="38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hyperlink" Target="https://www.liikenneturva.fi/liikenteessa/rattijuopumus/#caa77f0f" TargetMode="Externa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yanalytics.ramboll.com/onn/pelastuslaitos/" TargetMode="External"/><Relationship Id="rId7" Type="http://schemas.openxmlformats.org/officeDocument/2006/relationships/image" Target="../media/image23.png"/><Relationship Id="rId2" Type="http://schemas.openxmlformats.org/officeDocument/2006/relationships/hyperlink" Target="https://mobilityanalytics.ramboll.com/onn/poliisi/" TargetMode="Externa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mobilityanalytics.ramboll.com/onn/hirvielai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://urn.fi/URN:ISBN:978-952-314-412-5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sko.cloudnc.fi/download/noname/%7B86e67495-1313-42d8-b007-b4d36f1ee2bf%7D/71348" TargetMode="Externa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C9345E4-5CCD-413C-B60C-40A60C2EE3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2800" b="1" dirty="0"/>
              <a:t>Ruskon kunta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61F7B35D-32D6-46DC-B4E9-E7E85EA2F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600" dirty="0">
                <a:solidFill>
                  <a:schemeClr val="tx1"/>
                </a:solidFill>
              </a:rPr>
              <a:t>4/2023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9F156-878C-696A-5CF9-4A3FE07883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0000" y="1754155"/>
            <a:ext cx="10485800" cy="1277376"/>
          </a:xfrm>
        </p:spPr>
        <p:txBody>
          <a:bodyPr/>
          <a:lstStyle/>
          <a:p>
            <a:r>
              <a:rPr lang="fi-FI" sz="4400" dirty="0"/>
              <a:t>Katsaus liikenneturvallisuustilastoihin ja -työhön vuonna 2022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C8978B8-90F5-43DF-B744-CA256878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880" y="5823458"/>
            <a:ext cx="1710101" cy="48370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415497B-02FD-4EDE-A7BB-7700CAB4E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910" y="5720244"/>
            <a:ext cx="1670772" cy="586922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C50C93EA-9286-5169-36F4-089DF524E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2" t="2" b="-19181"/>
          <a:stretch/>
        </p:blipFill>
        <p:spPr bwMode="auto">
          <a:xfrm>
            <a:off x="3330926" y="5861376"/>
            <a:ext cx="1442806" cy="39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702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C2FA-C3D5-4561-B9BD-A56AE2CF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Tieliikenteen henkilövahinkojen määrä asukasta kohden</a:t>
            </a:r>
            <a:br>
              <a:rPr lang="fi-FI" sz="2400" dirty="0"/>
            </a:br>
            <a:r>
              <a:rPr lang="fi-FI" sz="1800" dirty="0"/>
              <a:t>Lähde: Tilastokeskus, vuosi 2022 ennakkotieto tammi-joulukuu</a:t>
            </a:r>
            <a:endParaRPr lang="en-US" sz="24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50B38E1-ED9D-75D5-DA44-196D6CA9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4AC1406-7824-4AD8-B40A-06BBF2D3F5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355851"/>
              </p:ext>
            </p:extLst>
          </p:nvPr>
        </p:nvGraphicFramePr>
        <p:xfrm>
          <a:off x="360000" y="1828800"/>
          <a:ext cx="114732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617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115617-BAB7-4566-4514-4F32B54F6172}"/>
              </a:ext>
            </a:extLst>
          </p:cNvPr>
          <p:cNvSpPr/>
          <p:nvPr/>
        </p:nvSpPr>
        <p:spPr>
          <a:xfrm>
            <a:off x="0" y="0"/>
            <a:ext cx="84626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90C2FA-C3D5-4561-B9BD-A56AE2CF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909478" y="3102259"/>
            <a:ext cx="6858002" cy="653483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1600" b="1" dirty="0">
                <a:solidFill>
                  <a:schemeClr val="bg1"/>
                </a:solidFill>
              </a:rPr>
              <a:t>Maanteiden onnettomuusriski Varsinais-Suomen kunnissa</a:t>
            </a:r>
            <a:br>
              <a:rPr lang="fi-FI" sz="1400" dirty="0">
                <a:solidFill>
                  <a:schemeClr val="bg1"/>
                </a:solidFill>
              </a:rPr>
            </a:br>
            <a:r>
              <a:rPr lang="fi-FI" sz="1400" dirty="0">
                <a:solidFill>
                  <a:schemeClr val="bg1"/>
                </a:solidFill>
              </a:rPr>
              <a:t>Lähde: Tilastokeskus 2017-2021 </a:t>
            </a:r>
            <a:r>
              <a:rPr lang="fi-FI" sz="900" dirty="0">
                <a:solidFill>
                  <a:schemeClr val="bg1"/>
                </a:solidFill>
              </a:rPr>
              <a:t>(vuoden 2022 suoritetietoja ei ole vielä saatavilla)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76A70-6502-069F-2928-310395D65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11" y="419549"/>
            <a:ext cx="10412118" cy="6018901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506FEC8-43AE-6CBC-262F-508F9512EF5F}"/>
              </a:ext>
            </a:extLst>
          </p:cNvPr>
          <p:cNvSpPr/>
          <p:nvPr/>
        </p:nvSpPr>
        <p:spPr>
          <a:xfrm>
            <a:off x="1149292" y="4505378"/>
            <a:ext cx="310393" cy="20133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fi-FI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33510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0C2FA-C3D5-4561-B9BD-A56AE2CF5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400" dirty="0"/>
              <a:t>Törkeät liikenneturvallisuuden vaarantamiset ja rattijuopumukset</a:t>
            </a:r>
            <a:br>
              <a:rPr lang="fi-FI" sz="2400" dirty="0"/>
            </a:br>
            <a:r>
              <a:rPr lang="fi-FI" sz="1800" dirty="0"/>
              <a:t>Lähde: Tilastokeskus, vuoden 2022 tiedot julkaistaan toukokuussa 2023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860B8-FCD7-D7B9-1361-E044B1C62B59}"/>
              </a:ext>
            </a:extLst>
          </p:cNvPr>
          <p:cNvSpPr txBox="1"/>
          <p:nvPr/>
        </p:nvSpPr>
        <p:spPr>
          <a:xfrm>
            <a:off x="360000" y="5129797"/>
            <a:ext cx="5357136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i-FI" sz="1100" dirty="0"/>
              <a:t>Liikenneturvallisuuden vaarantamisella tarkoitetaan sitä, että toimintasi liikenteessä on omiaan vaarantamaan muiden turvallisuuden. Tämä voi tarkoittaa esimerkiksi huomattavan ylinopeuden ajamista. </a:t>
            </a:r>
            <a:r>
              <a:rPr lang="fi-FI" sz="1100" b="1" dirty="0"/>
              <a:t>Liikenneturvallisuuden vaarantaminen katsotaan törkeäksi silloin, kun esimerkiksi liikennesääntöjen rikkomisesta aiheutuu vakavaa vaaraa toisen hengelle ja terveydelle.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5E7CC7-9F41-83CF-59B1-940CCA78AD53}"/>
              </a:ext>
            </a:extLst>
          </p:cNvPr>
          <p:cNvSpPr txBox="1"/>
          <p:nvPr/>
        </p:nvSpPr>
        <p:spPr>
          <a:xfrm>
            <a:off x="6096000" y="5129797"/>
            <a:ext cx="535680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i-FI" sz="1100" b="1" dirty="0"/>
              <a:t>Rattijuopumuksella tarkoitetaan kulkuneuvon kuljettamista päihtyneenä tai toimintakykyä liikenteessä haittaavan aineen vaikutuksen alaisena. </a:t>
            </a:r>
            <a:r>
              <a:rPr lang="fi-FI" sz="1100" dirty="0"/>
              <a:t>Rattijuopumus moottorikäyttöisellä ajoneuvolla määritellään rikokseksi riippumatta siitä syyllistyykö siihen maastossa, järven jäällä, tiellä tai missä tahansa. </a:t>
            </a:r>
            <a:r>
              <a:rPr lang="fi-FI" sz="1100" dirty="0">
                <a:hlinkClick r:id="rId2"/>
              </a:rPr>
              <a:t>Lue lisää</a:t>
            </a:r>
            <a:r>
              <a:rPr lang="fi-FI" sz="1100" dirty="0"/>
              <a:t> mm. törkeän rattijuopumuksen määritelmästä.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FD8570D-8375-4002-A6F1-C8197E25B9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251160"/>
              </p:ext>
            </p:extLst>
          </p:nvPr>
        </p:nvGraphicFramePr>
        <p:xfrm>
          <a:off x="360000" y="1669410"/>
          <a:ext cx="5357136" cy="312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BAE0D8-57B8-4AFE-9969-F8B4DAD91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4423509"/>
              </p:ext>
            </p:extLst>
          </p:nvPr>
        </p:nvGraphicFramePr>
        <p:xfrm>
          <a:off x="6096000" y="1669410"/>
          <a:ext cx="5356799" cy="3120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766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FFFF68-314D-4878-9B36-280B03B87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799" dirty="0"/>
              <a:t>Rambollin ylläpitämät onnettomuuskartat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4006F-C0B2-4BBB-97CB-44ABFDE4D3D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0000" y="1450975"/>
            <a:ext cx="11472000" cy="110807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1400" dirty="0"/>
              <a:t>Poliisin tilastot 2018-2022: </a:t>
            </a:r>
            <a:r>
              <a:rPr lang="fi-FI" sz="1400" dirty="0">
                <a:hlinkClick r:id="rId2"/>
              </a:rPr>
              <a:t>https://mobilityanalytics.ramboll.com/onn/poliisi/</a:t>
            </a:r>
            <a:r>
              <a:rPr lang="fi-FI" sz="1400" dirty="0"/>
              <a:t> </a:t>
            </a:r>
          </a:p>
          <a:p>
            <a:pPr>
              <a:spcAft>
                <a:spcPts val="1200"/>
              </a:spcAft>
            </a:pPr>
            <a:r>
              <a:rPr lang="fi-FI" sz="1400" dirty="0"/>
              <a:t>Pelastuslaitoksen tilastot 2018-2022: </a:t>
            </a:r>
            <a:r>
              <a:rPr lang="fi-FI" sz="1400" dirty="0">
                <a:hlinkClick r:id="rId3"/>
              </a:rPr>
              <a:t>https://mobilityanalytics.ramboll.com/onn/pelastuslaitos/</a:t>
            </a:r>
            <a:r>
              <a:rPr lang="fi-FI" sz="1400" dirty="0"/>
              <a:t> </a:t>
            </a:r>
          </a:p>
          <a:p>
            <a:pPr>
              <a:spcAft>
                <a:spcPts val="1200"/>
              </a:spcAft>
            </a:pPr>
            <a:r>
              <a:rPr lang="fi-FI" sz="1400" dirty="0"/>
              <a:t>Riistakeskuksen tilastot (hirvieläinonnettomuudet) 2018-2022: </a:t>
            </a:r>
            <a:r>
              <a:rPr lang="fi-FI" sz="1400" dirty="0">
                <a:hlinkClick r:id="rId4"/>
              </a:rPr>
              <a:t>https://mobilityanalytics.ramboll.com/onn/hirvielain/</a:t>
            </a:r>
            <a:r>
              <a:rPr lang="fi-FI" sz="1400" dirty="0"/>
              <a:t> </a:t>
            </a:r>
          </a:p>
          <a:p>
            <a:endParaRPr lang="fi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1321B9-614C-6863-349B-1866C6BC4D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86" r="16009"/>
          <a:stretch/>
        </p:blipFill>
        <p:spPr>
          <a:xfrm>
            <a:off x="4348493" y="2824705"/>
            <a:ext cx="3582487" cy="35757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40C5AF-14FA-5519-F4E8-89CFE873ED6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" r="6057"/>
          <a:stretch/>
        </p:blipFill>
        <p:spPr>
          <a:xfrm>
            <a:off x="8378458" y="2824705"/>
            <a:ext cx="3453542" cy="35757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591A8-1448-0F33-7D15-6E186AC9F60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92"/>
          <a:stretch/>
        </p:blipFill>
        <p:spPr>
          <a:xfrm>
            <a:off x="360000" y="2817841"/>
            <a:ext cx="3541015" cy="358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5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1AEA-8CD9-40DD-88F4-1EBDD9FB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33" y="2269146"/>
            <a:ext cx="7327791" cy="3437920"/>
          </a:xfrm>
        </p:spPr>
        <p:txBody>
          <a:bodyPr/>
          <a:lstStyle/>
          <a:p>
            <a:r>
              <a:rPr lang="fi-FI" sz="2799" dirty="0"/>
              <a:t>Toimintaa kunnassa vuonna 2022</a:t>
            </a:r>
          </a:p>
        </p:txBody>
      </p:sp>
    </p:spTree>
    <p:extLst>
      <p:ext uri="{BB962C8B-B14F-4D97-AF65-F5344CB8AC3E}">
        <p14:creationId xmlns:p14="http://schemas.microsoft.com/office/powerpoint/2010/main" val="110659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98C0B8-E38F-9210-123E-669781FC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Kunnan liikenneturvallisuustyö </a:t>
            </a:r>
            <a:r>
              <a:rPr lang="fi-FI" sz="3200" u="sng" dirty="0"/>
              <a:t>vuonna 2022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F26738-C833-966D-E07A-474B39A7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288692"/>
              </p:ext>
            </p:extLst>
          </p:nvPr>
        </p:nvGraphicFramePr>
        <p:xfrm>
          <a:off x="360000" y="1824566"/>
          <a:ext cx="11231926" cy="3632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69175">
                  <a:extLst>
                    <a:ext uri="{9D8B030D-6E8A-4147-A177-3AD203B41FA5}">
                      <a16:colId xmlns:a16="http://schemas.microsoft.com/office/drawing/2014/main" val="1807922718"/>
                    </a:ext>
                  </a:extLst>
                </a:gridCol>
                <a:gridCol w="6762751">
                  <a:extLst>
                    <a:ext uri="{9D8B030D-6E8A-4147-A177-3AD203B41FA5}">
                      <a16:colId xmlns:a16="http://schemas.microsoft.com/office/drawing/2014/main" val="327968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Toiminta-alue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Tapahtumat/tilanne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0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Liikenneturvallisuustyöryhmän toiminta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(Pj. Markku Jessen-Juhler)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Työryhmä kokoontui 2 kertaa.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Kokousten keskimäärinen osallistumisaktiivisuus oli 53 % 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Työryhmän toiminnan tukena liikenneturvallisuuskoordinaattori syksystä 2022 alkaen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28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Liikenneturvallisuusviestintä kuntalaisille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Kunnan sosiaalisen median kanavilla viestitään säännöllisesti ajankohtaisista liikenneturvallisuusasioista.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197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Kunnan työntekijöille kohdennetut liikenneturvallisuustoimenpiteet </a:t>
                      </a:r>
                      <a:r>
                        <a:rPr lang="fi-FI" sz="1200" dirty="0"/>
                        <a:t>(mm. viestintä, turvavarusteiden jakaminen, tempaukset)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/>
                        <a:t>Koordinaattorin kuukausikirjeet jaossa työryhmän jäsenille, jotka ovat välittäneet viestiä eteenpäin myös henkilöstön keskuudessa.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Kunnan henkilöstön osaamisen kehittäminen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(mm. Liikenneturvan koulutukset, asiantuntijatilaisuuksiin osallistuminen)</a:t>
                      </a:r>
                    </a:p>
                    <a:p>
                      <a:endParaRPr lang="fi-FI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Erilaisista Liikenneturvan koulutuksista (mm. nuorisotyöntekijöiden koulutus, varhaiskasvatuksen henkilöstön verkko-oppimisympäristö) on viestitty henkilöstölle.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586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0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98C0B8-E38F-9210-123E-669781FC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Kunnan liikenneturvallisuustyö </a:t>
            </a:r>
            <a:r>
              <a:rPr lang="fi-FI" sz="3200" u="sng" dirty="0"/>
              <a:t>vuonna 2022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F26738-C833-966D-E07A-474B39A7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84797"/>
              </p:ext>
            </p:extLst>
          </p:nvPr>
        </p:nvGraphicFramePr>
        <p:xfrm>
          <a:off x="360000" y="1824566"/>
          <a:ext cx="11231926" cy="39827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88225">
                  <a:extLst>
                    <a:ext uri="{9D8B030D-6E8A-4147-A177-3AD203B41FA5}">
                      <a16:colId xmlns:a16="http://schemas.microsoft.com/office/drawing/2014/main" val="1807922718"/>
                    </a:ext>
                  </a:extLst>
                </a:gridCol>
                <a:gridCol w="6743701">
                  <a:extLst>
                    <a:ext uri="{9D8B030D-6E8A-4147-A177-3AD203B41FA5}">
                      <a16:colId xmlns:a16="http://schemas.microsoft.com/office/drawing/2014/main" val="327968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Toiminta-alue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Tapahtumat/tilanne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0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Viestintä kunnan päättäjille/päättäjien kytkeminen liikenneturvallisuustyöhön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Liikenneturvallisuussuunnitelma käsiteltiin teknisessä lautakunnassa ja annettiin tiedoksi kunnanhallitukselle ja –valtuustolle.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Liikenneturvallisuussuunnitelma esiteltiin hyvinvointityöryhmälle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fi-FI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809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Liikenneturvallisuuden huomioiminen kunnan hankkimissa henkilökuljetuksissa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Koulukuljetusreittien turvallisuutta arvioidaan Koululiitu-ohjelmalla.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06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Liikenneturvallisuustilanteen seuranta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Vuosina 2021-2022 laadittiin kunnan liikenneturvallisuussuunnitelmaa ja tässä yhteydessä käytiin kattavasti läpi tilastoja.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2023 alkaen koordinaattori kerää keskeiset tilastot kerran vuodessa.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Myös ELY ja Poliisi käyvät kokouksissa läpi tilastoja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473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Toiminnan seuranta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200" dirty="0"/>
                        <a:t>Liikenneturvallisuustyöryhmä seuraa koordinaattorin avustuksella kunnan alueella tehtävää liikenneturvallisuustyötä. Mennyttä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 toimintaa/tapahtumia seurataan jokaisessa kokouksessa osapuolten kuulumisten yhteydessä.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</a:rPr>
                        <a:t>Koordinaattori laatii vuosittain katsauksen liikenneturvallisuustilanteeseen ja -työhön.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861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033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98C0B8-E38F-9210-123E-669781FCA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Kunnan liikenneturvallisuustyö </a:t>
            </a:r>
            <a:r>
              <a:rPr lang="fi-FI" sz="3200" u="sng" dirty="0"/>
              <a:t>vuonna 2022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BF26738-C833-966D-E07A-474B39A70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73399"/>
              </p:ext>
            </p:extLst>
          </p:nvPr>
        </p:nvGraphicFramePr>
        <p:xfrm>
          <a:off x="360000" y="1824566"/>
          <a:ext cx="11231926" cy="13462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615963">
                  <a:extLst>
                    <a:ext uri="{9D8B030D-6E8A-4147-A177-3AD203B41FA5}">
                      <a16:colId xmlns:a16="http://schemas.microsoft.com/office/drawing/2014/main" val="1807922718"/>
                    </a:ext>
                  </a:extLst>
                </a:gridCol>
                <a:gridCol w="5615963">
                  <a:extLst>
                    <a:ext uri="{9D8B030D-6E8A-4147-A177-3AD203B41FA5}">
                      <a16:colId xmlns:a16="http://schemas.microsoft.com/office/drawing/2014/main" val="327968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Toiminta-alue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Tapahtumat/tilanne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0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600" dirty="0"/>
                        <a:t>Poimintoja liikennekasvatustyöstä eri ikäryhmissä </a:t>
                      </a:r>
                      <a:r>
                        <a:rPr lang="fi-FI" sz="1200" dirty="0"/>
                        <a:t>(tapahtumia, tempauksia, kampanjoita jne.)</a:t>
                      </a:r>
                    </a:p>
                    <a:p>
                      <a:endParaRPr lang="fi-FI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Liikenneturvallisuuskävelyt kouluittain lukuvuoden alussa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Turvallisuusvastaavat käsittelevät säännöllisesti kouluissa liikenneturvallisuusasioita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i-FI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Valtakunnallisiin teemapäiviin osallistuminen kouluilla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128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999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1AEA-8CD9-40DD-88F4-1EBDD9FB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33" y="2269146"/>
            <a:ext cx="7327791" cy="343792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i-FI" sz="2800" dirty="0"/>
              <a:t>Viiden tähden liikenneturvallinen kunta</a:t>
            </a:r>
            <a:br>
              <a:rPr lang="fi-FI" sz="2800" dirty="0"/>
            </a:br>
            <a:br>
              <a:rPr lang="fi-FI" sz="2800" dirty="0"/>
            </a:br>
            <a:r>
              <a:rPr lang="fi-FI" sz="2000" i="1" dirty="0"/>
              <a:t>&gt;&gt; Vuoden 2022 tilanteeseen perustuva arviointi</a:t>
            </a:r>
            <a:endParaRPr lang="fi-FI" sz="2800" i="1" dirty="0"/>
          </a:p>
        </p:txBody>
      </p:sp>
    </p:spTree>
    <p:extLst>
      <p:ext uri="{BB962C8B-B14F-4D97-AF65-F5344CB8AC3E}">
        <p14:creationId xmlns:p14="http://schemas.microsoft.com/office/powerpoint/2010/main" val="333404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55298-62F6-4B3F-A86B-5C1714C4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Kohti viiden tähden turvallista kuntaa -seurantamalli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11EAEA-0C46-4AD0-908D-A45485C7E31F}"/>
              </a:ext>
            </a:extLst>
          </p:cNvPr>
          <p:cNvSpPr/>
          <p:nvPr/>
        </p:nvSpPr>
        <p:spPr>
          <a:xfrm>
            <a:off x="751174" y="5954921"/>
            <a:ext cx="41617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/>
              <a:t>Lue lisää: </a:t>
            </a:r>
            <a:r>
              <a:rPr lang="fi-FI" sz="1100" dirty="0">
                <a:hlinkClick r:id="rId2"/>
              </a:rPr>
              <a:t>http://urn.fi/URN:ISBN:978-952-314-412-5</a:t>
            </a:r>
            <a:r>
              <a:rPr lang="fi-FI" sz="1100" dirty="0"/>
              <a:t>  </a:t>
            </a:r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AFE72F1B-3B39-415A-9A8D-8A92B74A9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996788"/>
              </p:ext>
            </p:extLst>
          </p:nvPr>
        </p:nvGraphicFramePr>
        <p:xfrm>
          <a:off x="801696" y="1467448"/>
          <a:ext cx="10588609" cy="4351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Kuva 10">
            <a:extLst>
              <a:ext uri="{FF2B5EF4-FFF2-40B4-BE49-F238E27FC236}">
                <a16:creationId xmlns:a16="http://schemas.microsoft.com/office/drawing/2014/main" id="{3C900768-EAAB-4AFC-B392-EDF289EC9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679" y="4543693"/>
            <a:ext cx="3693625" cy="1515711"/>
          </a:xfrm>
          <a:prstGeom prst="rect">
            <a:avLst/>
          </a:prstGeom>
        </p:spPr>
      </p:pic>
      <p:sp>
        <p:nvSpPr>
          <p:cNvPr id="8" name="Nuoli: Oikea 11">
            <a:extLst>
              <a:ext uri="{FF2B5EF4-FFF2-40B4-BE49-F238E27FC236}">
                <a16:creationId xmlns:a16="http://schemas.microsoft.com/office/drawing/2014/main" id="{9EB07356-4D5D-409F-AC6B-8E6200DE4991}"/>
              </a:ext>
            </a:extLst>
          </p:cNvPr>
          <p:cNvSpPr/>
          <p:nvPr/>
        </p:nvSpPr>
        <p:spPr>
          <a:xfrm>
            <a:off x="6961407" y="5060355"/>
            <a:ext cx="569036" cy="391795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73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E0E76B-AAAF-41A9-B1E8-C2D7FE1A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Alkusanat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E02FD6D-5838-45A9-951D-674CF088F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dirty="0"/>
              <a:t>Ruskon kunta liikenneturvallisuustyötä ohjaa valtakunnallinen ja seudullinen tavoite: </a:t>
            </a:r>
            <a:r>
              <a:rPr lang="fi-FI" b="1" i="1" dirty="0"/>
              <a:t>Liikennejärjestelmä on suunniteltava siten, ettei kenenkään tarvitse kuolla tai loukkaantua vakavasti liikenteessä.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dirty="0"/>
              <a:t>Ruskon kunnan liikenneturvallisuustyön yksityiskohtaisemmat tavoitteet ja toimenpiteet on kirjattu vuonna 2022 valmistuneeseen liikenneturvallisuussuunnitelmaan </a:t>
            </a:r>
            <a:r>
              <a:rPr lang="fi-FI" dirty="0">
                <a:solidFill>
                  <a:srgbClr val="FF0000"/>
                </a:solidFill>
                <a:hlinkClick r:id="rId2"/>
              </a:rPr>
              <a:t>(linkki)</a:t>
            </a:r>
            <a:r>
              <a:rPr lang="fi-FI" dirty="0"/>
              <a:t>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dirty="0"/>
              <a:t>Liikenneturvallisuustyön suunnittelusta ja koordinoinnista kunnassa sekä sidosryhmäyhteistyön edistämisestä vastaa </a:t>
            </a:r>
            <a:r>
              <a:rPr lang="fi-FI" b="1" dirty="0"/>
              <a:t>poikkihallinnollinen liikenneturvallisuustyöryhmä</a:t>
            </a:r>
            <a:r>
              <a:rPr lang="fi-FI" dirty="0"/>
              <a:t>. Työryhmän yhdyshenkilönä toimii Markku Jessen-Juhler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dirty="0"/>
              <a:t>Liikenneturvallisuustyöryhmän toimintaa tukee Turun seudun kuntien (pl. Turku) ja ELY-keskuksen yhdessä hankkima </a:t>
            </a:r>
            <a:r>
              <a:rPr lang="fi-FI" b="1" dirty="0"/>
              <a:t>liikenneturvallisuuskoordinaattori </a:t>
            </a:r>
            <a:r>
              <a:rPr lang="fi-FI" dirty="0"/>
              <a:t>(asiantuntija).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dirty="0"/>
              <a:t>Tämä vuosikatsaus sisältää tietoja kunnan liikenneturvallisuustilanteen kehityksestä ja erityispiirteistä, kunnan liikenneturvallisuustilanteesta suhteessa muihin alueen kuntiin sekä kunnan liikenneturvallisuustyöstä vuonna 2022.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30A95-5AF9-4BF2-ABC5-A5B2142E0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15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DB6AF-F4D5-4ECF-89E7-F6BCF792C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Tavoitteena on, että kaikki kunnat saavuttavat Viiden tähden liikenneturvallinen kunta -luokituksessa tason 4-5 tähteä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E37F714-DC94-426C-8F8D-C7E0B12BB17D}"/>
              </a:ext>
            </a:extLst>
          </p:cNvPr>
          <p:cNvSpPr/>
          <p:nvPr/>
        </p:nvSpPr>
        <p:spPr>
          <a:xfrm>
            <a:off x="8661650" y="2835002"/>
            <a:ext cx="719833" cy="719833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11D6E373-8F40-4EEF-A6FC-1E8592C1C00E}"/>
              </a:ext>
            </a:extLst>
          </p:cNvPr>
          <p:cNvSpPr/>
          <p:nvPr/>
        </p:nvSpPr>
        <p:spPr>
          <a:xfrm>
            <a:off x="6273603" y="2835002"/>
            <a:ext cx="719833" cy="719833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D1E2836B-48E8-4EA2-9F49-D9F10D8E08E4}"/>
              </a:ext>
            </a:extLst>
          </p:cNvPr>
          <p:cNvSpPr/>
          <p:nvPr/>
        </p:nvSpPr>
        <p:spPr>
          <a:xfrm>
            <a:off x="7069618" y="2835002"/>
            <a:ext cx="719833" cy="719833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F9CD5D30-93FE-44FA-A213-B1F861CAB24E}"/>
              </a:ext>
            </a:extLst>
          </p:cNvPr>
          <p:cNvSpPr/>
          <p:nvPr/>
        </p:nvSpPr>
        <p:spPr>
          <a:xfrm>
            <a:off x="7865634" y="2835002"/>
            <a:ext cx="719833" cy="719833"/>
          </a:xfrm>
          <a:prstGeom prst="star5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71850E-93CC-70E5-3A16-86DCFDAAB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Kuntien liikenneturvallisuustyön arviointi perustuu </a:t>
            </a:r>
          </a:p>
          <a:p>
            <a:pPr marL="630900" lvl="2" indent="-342900">
              <a:buFont typeface="+mj-lt"/>
              <a:buAutoNum type="alphaLcPeriod"/>
            </a:pPr>
            <a:r>
              <a:rPr lang="fi-FI" sz="1800" dirty="0"/>
              <a:t>liikenneturvallisuustyötä kartoittaviin kysymyksiin ja</a:t>
            </a:r>
          </a:p>
          <a:p>
            <a:pPr marL="630900" lvl="2" indent="-342900">
              <a:buFont typeface="+mj-lt"/>
              <a:buAutoNum type="alphaLcPeriod"/>
            </a:pPr>
            <a:r>
              <a:rPr lang="fi-FI" sz="1800" dirty="0"/>
              <a:t>kunnan liikenneturvallisuustilanteeseen koko maan keskiarvoon verrattuna.</a:t>
            </a:r>
          </a:p>
          <a:p>
            <a:endParaRPr lang="fi-FI" sz="1800" dirty="0"/>
          </a:p>
          <a:p>
            <a:r>
              <a:rPr lang="fi-FI" sz="1800" dirty="0"/>
              <a:t>Viiden tähden kunnissa liikenneturvallisuustyö on aktiivista ja henkilövahinkoon johtaneita onnettomuuksia tapahtuu alle maan keskiarvon asukasmäärään suhteutettuna.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C59E8F4-1FDE-C597-DDD0-A7CB765BC4B8}"/>
              </a:ext>
            </a:extLst>
          </p:cNvPr>
          <p:cNvSpPr txBox="1">
            <a:spLocks/>
          </p:cNvSpPr>
          <p:nvPr/>
        </p:nvSpPr>
        <p:spPr>
          <a:xfrm>
            <a:off x="6273603" y="1829496"/>
            <a:ext cx="5558400" cy="42960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4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" indent="-10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dirty="0"/>
              <a:t>Vuoden 2022 toiminnan arvioinnin perusteella sekä huomioiden päivitetyn onnettomuus-tilanteen Ruskon kunta saa neljä tähteä!</a:t>
            </a:r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pPr marL="0" indent="0">
              <a:buNone/>
            </a:pPr>
            <a:r>
              <a:rPr lang="fi-FI" sz="1800" dirty="0"/>
              <a:t>Kunnan liikenneturvallisuustyö on näin ollen tavoitteen mukaisella tasolla. </a:t>
            </a:r>
          </a:p>
          <a:p>
            <a:pPr marL="0" indent="0">
              <a:buNone/>
            </a:pPr>
            <a:r>
              <a:rPr lang="fi-FI" sz="1800" dirty="0"/>
              <a:t>Viidennen tähden saaminen edellyttäisi mm.</a:t>
            </a:r>
          </a:p>
          <a:p>
            <a:pPr lvl="2"/>
            <a:r>
              <a:rPr lang="fi-FI" dirty="0"/>
              <a:t>liikennekasvatustyön laajentamista / monipuolistamista (eri hallintokunnat)</a:t>
            </a:r>
          </a:p>
          <a:p>
            <a:pPr lvl="2"/>
            <a:r>
              <a:rPr lang="fi-FI" dirty="0"/>
              <a:t>liikenneturvallisuustoimenpiteiden kohdentamista myös kunnan omiin työntekijöihin.</a:t>
            </a:r>
          </a:p>
          <a:p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73675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1B3AAB1-6305-7605-66A4-D14B5F8A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/>
          <a:lstStyle/>
          <a:p>
            <a:r>
              <a:rPr lang="fi-FI" dirty="0"/>
              <a:t>Liikenneturvallisuustyön kyselyn tausta-aineisto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DDF8B-7E33-5852-A8C5-0EC8B5D3D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2" y="1828800"/>
            <a:ext cx="11083355" cy="42948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BE06-A879-40F7-FADE-4E912B25D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6800" y="6476400"/>
            <a:ext cx="626400" cy="10800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23AA811B-2EBD-4900-905E-5BE206449611}" type="slidenum">
              <a:rPr lang="en-GB" smtClean="0"/>
              <a:pPr>
                <a:spcAft>
                  <a:spcPts val="600"/>
                </a:spcAft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4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0B61F2-AA8C-C411-3456-CABDAB02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Onnettomuuspisteiden tausta-aineisto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51A1D6-09C9-A721-69BA-ED6485C826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854164"/>
              </p:ext>
            </p:extLst>
          </p:nvPr>
        </p:nvGraphicFramePr>
        <p:xfrm>
          <a:off x="978715" y="1803163"/>
          <a:ext cx="10234570" cy="3806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17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CB08-79BD-56E8-5C5D-153872C1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/>
              <a:t>Sisältö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BDDE-50B1-B2E7-78A7-917964B9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sz="2000" dirty="0"/>
              <a:t>Onnettomuustilastot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sz="2000" dirty="0"/>
              <a:t>Liikenneturvallisuustyö kunnassa vuonna 2022</a:t>
            </a:r>
          </a:p>
          <a:p>
            <a:pPr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fi-FI" sz="2000" dirty="0"/>
              <a:t>Viiden tähden liikenneturvallinen kunta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FDF33-B5D4-FA78-1C90-434D5869C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42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1AEA-8CD9-40DD-88F4-1EBDD9FB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33" y="2269146"/>
            <a:ext cx="7327791" cy="3437920"/>
          </a:xfrm>
        </p:spPr>
        <p:txBody>
          <a:bodyPr/>
          <a:lstStyle/>
          <a:p>
            <a:r>
              <a:rPr lang="fi-FI" sz="2799" dirty="0"/>
              <a:t>Onnettomuustilastot</a:t>
            </a:r>
          </a:p>
        </p:txBody>
      </p:sp>
    </p:spTree>
    <p:extLst>
      <p:ext uri="{BB962C8B-B14F-4D97-AF65-F5344CB8AC3E}">
        <p14:creationId xmlns:p14="http://schemas.microsoft.com/office/powerpoint/2010/main" val="45571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BBEF84-15D7-9B7E-E92A-5E69993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Tieliikenteen henkilövahinko-onnettomuudet</a:t>
            </a:r>
            <a:br>
              <a:rPr lang="en-US" sz="2400" dirty="0"/>
            </a:br>
            <a:r>
              <a:rPr lang="fi-FI" sz="1800" dirty="0"/>
              <a:t>Lähde: Tilastokeskus, vuosi 2022 ennakkotieto tammi-joulukuu</a:t>
            </a:r>
            <a:endParaRPr lang="en-US" sz="24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1CE9E82-5055-533D-A233-08009B523E5C}"/>
              </a:ext>
            </a:extLst>
          </p:cNvPr>
          <p:cNvSpPr/>
          <p:nvPr/>
        </p:nvSpPr>
        <p:spPr>
          <a:xfrm rot="16200000">
            <a:off x="7981470" y="4238130"/>
            <a:ext cx="237600" cy="4008539"/>
          </a:xfrm>
          <a:prstGeom prst="lef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C71BF-FF3F-639F-700E-236035B252F9}"/>
              </a:ext>
            </a:extLst>
          </p:cNvPr>
          <p:cNvSpPr txBox="1"/>
          <p:nvPr/>
        </p:nvSpPr>
        <p:spPr>
          <a:xfrm>
            <a:off x="6602136" y="6415617"/>
            <a:ext cx="34592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100" dirty="0"/>
              <a:t>N= 13 henkilövahinko-onn. vuosina 2018-2022*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6268188-B036-AC1C-DC3A-1C01878AC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286735"/>
              </p:ext>
            </p:extLst>
          </p:nvPr>
        </p:nvGraphicFramePr>
        <p:xfrm>
          <a:off x="360000" y="1828800"/>
          <a:ext cx="114732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87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1BBEF84-15D7-9B7E-E92A-5E69993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Tieliikenteen henkilövahingot</a:t>
            </a:r>
            <a:br>
              <a:rPr lang="en-US" sz="2200" dirty="0"/>
            </a:br>
            <a:r>
              <a:rPr lang="fi-FI" sz="1800" dirty="0"/>
              <a:t>Lähde: Tilastokeskus, vuosi 2022 ennakkotieto tammi-joulukuu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C4C2DF08-12BE-EC7E-5A1A-F0BD7B9EF408}"/>
              </a:ext>
            </a:extLst>
          </p:cNvPr>
          <p:cNvSpPr/>
          <p:nvPr/>
        </p:nvSpPr>
        <p:spPr>
          <a:xfrm rot="16200000">
            <a:off x="7981470" y="4238130"/>
            <a:ext cx="237600" cy="4008539"/>
          </a:xfrm>
          <a:prstGeom prst="leftBrac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F920F-1833-23B8-B3A1-FED1D2E25263}"/>
              </a:ext>
            </a:extLst>
          </p:cNvPr>
          <p:cNvSpPr txBox="1"/>
          <p:nvPr/>
        </p:nvSpPr>
        <p:spPr>
          <a:xfrm>
            <a:off x="6602136" y="6415617"/>
            <a:ext cx="31643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100" dirty="0"/>
              <a:t>N= 16 henkilövahinkoa vuosina 2018-2022*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4A8A804D-B3F4-5120-5AB1-28EEEC412F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362409"/>
              </p:ext>
            </p:extLst>
          </p:nvPr>
        </p:nvGraphicFramePr>
        <p:xfrm>
          <a:off x="360000" y="1828800"/>
          <a:ext cx="114732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657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3">
            <a:extLst>
              <a:ext uri="{FF2B5EF4-FFF2-40B4-BE49-F238E27FC236}">
                <a16:creationId xmlns:a16="http://schemas.microsoft.com/office/drawing/2014/main" id="{B1DC59EB-82D5-A53D-FFB7-A8174C2ED1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786846"/>
              </p:ext>
            </p:extLst>
          </p:nvPr>
        </p:nvGraphicFramePr>
        <p:xfrm>
          <a:off x="360000" y="1828800"/>
          <a:ext cx="114732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1BBEF84-15D7-9B7E-E92A-5E69993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Tieliikenteen henkilövahingot tienkäyttäjäryhmittäin</a:t>
            </a:r>
            <a:br>
              <a:rPr lang="en-US" sz="2400" dirty="0"/>
            </a:br>
            <a:r>
              <a:rPr lang="fi-FI" sz="1800" dirty="0"/>
              <a:t>Lähde: Tilastokeskus, vuosi 2022 ennakkotieto tammi-joulukuu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F92652-B06F-C6FD-4B57-E4C5C74263E0}"/>
              </a:ext>
            </a:extLst>
          </p:cNvPr>
          <p:cNvSpPr txBox="1"/>
          <p:nvPr/>
        </p:nvSpPr>
        <p:spPr>
          <a:xfrm>
            <a:off x="864066" y="2741239"/>
            <a:ext cx="31643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100" dirty="0">
                <a:solidFill>
                  <a:schemeClr val="tx2"/>
                </a:solidFill>
              </a:rPr>
              <a:t>N= 16 henkilövahinkoa vuosina 2018-2022*</a:t>
            </a:r>
          </a:p>
        </p:txBody>
      </p:sp>
    </p:spTree>
    <p:extLst>
      <p:ext uri="{BB962C8B-B14F-4D97-AF65-F5344CB8AC3E}">
        <p14:creationId xmlns:p14="http://schemas.microsoft.com/office/powerpoint/2010/main" val="3452580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1D0173-DABC-2A7B-E46C-3E965E0CAD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104917"/>
              </p:ext>
            </p:extLst>
          </p:nvPr>
        </p:nvGraphicFramePr>
        <p:xfrm>
          <a:off x="360000" y="1828800"/>
          <a:ext cx="114732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1BBEF84-15D7-9B7E-E92A-5E69993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Tieliikenteen</a:t>
            </a:r>
            <a:r>
              <a:rPr lang="en-US" sz="2400" dirty="0"/>
              <a:t> </a:t>
            </a:r>
            <a:r>
              <a:rPr lang="en-US" sz="2400" dirty="0" err="1"/>
              <a:t>henkilövahingot</a:t>
            </a:r>
            <a:r>
              <a:rPr lang="en-US" sz="2400" dirty="0"/>
              <a:t> </a:t>
            </a:r>
            <a:r>
              <a:rPr lang="en-US" sz="2400" dirty="0" err="1"/>
              <a:t>ikäryhmittäin</a:t>
            </a:r>
            <a:br>
              <a:rPr lang="en-US" sz="2400" dirty="0"/>
            </a:br>
            <a:r>
              <a:rPr lang="fi-FI" sz="1800" dirty="0"/>
              <a:t>Lähde: Tilastokeskus, vuosi 2022 ennakkotieto tammi-joulukuu</a:t>
            </a: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EC38C1-EBC7-5CD0-BA34-FC128A312DDF}"/>
              </a:ext>
            </a:extLst>
          </p:cNvPr>
          <p:cNvSpPr txBox="1"/>
          <p:nvPr/>
        </p:nvSpPr>
        <p:spPr>
          <a:xfrm>
            <a:off x="864066" y="2741239"/>
            <a:ext cx="31643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100" dirty="0">
                <a:solidFill>
                  <a:schemeClr val="tx2"/>
                </a:solidFill>
              </a:rPr>
              <a:t>N= 16 henkilövahinkoa vuosina 2018-2022*</a:t>
            </a:r>
          </a:p>
        </p:txBody>
      </p:sp>
    </p:spTree>
    <p:extLst>
      <p:ext uri="{BB962C8B-B14F-4D97-AF65-F5344CB8AC3E}">
        <p14:creationId xmlns:p14="http://schemas.microsoft.com/office/powerpoint/2010/main" val="418457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249C76A3-34F4-3F89-4E5E-6DB8440B81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919471"/>
              </p:ext>
            </p:extLst>
          </p:nvPr>
        </p:nvGraphicFramePr>
        <p:xfrm>
          <a:off x="360000" y="1828800"/>
          <a:ext cx="11473200" cy="429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A1BBEF84-15D7-9B7E-E92A-5E699933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655200"/>
            <a:ext cx="10483200" cy="93600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Tieliikenteen henkilövahinko-onnettomuudet </a:t>
            </a:r>
            <a:r>
              <a:rPr lang="en-US" sz="2400" dirty="0" err="1"/>
              <a:t>tielajeittain</a:t>
            </a:r>
            <a:br>
              <a:rPr lang="en-US" sz="2400" dirty="0"/>
            </a:br>
            <a:r>
              <a:rPr lang="fi-FI" sz="1800" dirty="0"/>
              <a:t>Lähde: Tilastokeskus, vuosi 2022 ennakkotieto tammi-joulukuu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08DA18-3AB8-FD37-4A8F-7C5ADDCB1B86}"/>
              </a:ext>
            </a:extLst>
          </p:cNvPr>
          <p:cNvSpPr txBox="1"/>
          <p:nvPr/>
        </p:nvSpPr>
        <p:spPr>
          <a:xfrm>
            <a:off x="906012" y="2699294"/>
            <a:ext cx="34592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1100" dirty="0">
                <a:solidFill>
                  <a:schemeClr val="tx2"/>
                </a:solidFill>
              </a:rPr>
              <a:t>N= 13 henkilövahinko-onn. vuosina 2018-2022*</a:t>
            </a:r>
          </a:p>
        </p:txBody>
      </p:sp>
    </p:spTree>
    <p:extLst>
      <p:ext uri="{BB962C8B-B14F-4D97-AF65-F5344CB8AC3E}">
        <p14:creationId xmlns:p14="http://schemas.microsoft.com/office/powerpoint/2010/main" val="199361881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amboll 2021">
      <a:dk1>
        <a:srgbClr val="000000"/>
      </a:dk1>
      <a:lt1>
        <a:srgbClr val="FFFFFF"/>
      </a:lt1>
      <a:dk2>
        <a:srgbClr val="009DF0"/>
      </a:dk2>
      <a:lt2>
        <a:srgbClr val="273943"/>
      </a:lt2>
      <a:accent1>
        <a:srgbClr val="05326E"/>
      </a:accent1>
      <a:accent2>
        <a:srgbClr val="125A40"/>
      </a:accent2>
      <a:accent3>
        <a:srgbClr val="ADD095"/>
      </a:accent3>
      <a:accent4>
        <a:srgbClr val="62294B"/>
      </a:accent4>
      <a:accent5>
        <a:srgbClr val="FF8855"/>
      </a:accent5>
      <a:accent6>
        <a:srgbClr val="E3E1D8"/>
      </a:accent6>
      <a:hlink>
        <a:srgbClr val="009DF0"/>
      </a:hlink>
      <a:folHlink>
        <a:srgbClr val="CCEBFD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Blank.potx" id="{3D84172B-BC32-4829-9946-B47AC54719B7}" vid="{B0B1BEF7-9251-4B00-8C03-BD9B8A7F23A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ck">
      <a:srgbClr val="000000"/>
    </a:custClr>
    <a:custClr name="Mountain 100%">
      <a:srgbClr val="273943"/>
    </a:custClr>
    <a:custClr name="Cyan 100%">
      <a:srgbClr val="009DF0"/>
    </a:custClr>
    <a:custClr name="Ocean 100%">
      <a:srgbClr val="05326E"/>
    </a:custClr>
    <a:custClr name="Forest 100%">
      <a:srgbClr val="125A40"/>
    </a:custClr>
    <a:custClr name="Grass 100%">
      <a:srgbClr val="ADD095"/>
    </a:custClr>
    <a:custClr name="Heath 100%">
      <a:srgbClr val="61294B"/>
    </a:custClr>
    <a:custClr name="Field 100%">
      <a:srgbClr val="FF8855"/>
    </a:custClr>
    <a:custClr name="Pebble 100%">
      <a:srgbClr val="E3E1D8"/>
    </a:custClr>
    <a:custClr name="Sand 100%">
      <a:srgbClr val="FFE682"/>
    </a:custClr>
    <a:custClr name="Text color">
      <a:srgbClr val="333333"/>
    </a:custClr>
    <a:custClr name="Mountain 80%">
      <a:srgbClr val="47525A"/>
    </a:custClr>
    <a:custClr name="Cyan 80%">
      <a:srgbClr val="33B1F3"/>
    </a:custClr>
    <a:custClr name="Ocean 80%">
      <a:srgbClr val="375B8B"/>
    </a:custClr>
    <a:custClr name="Forest 80%">
      <a:srgbClr val="417B66"/>
    </a:custClr>
    <a:custClr name="Grass 80%">
      <a:srgbClr val="BDD9AA"/>
    </a:custClr>
    <a:custClr name="Heath 80%">
      <a:srgbClr val="794B62"/>
    </a:custClr>
    <a:custClr name="Field 80%">
      <a:srgbClr val="F89D73"/>
    </a:custClr>
    <a:custClr name="Pebble 80%">
      <a:srgbClr val="E9E7E0"/>
    </a:custClr>
    <a:custClr name="Sand 80%">
      <a:srgbClr val="FCE783"/>
    </a:custClr>
    <a:custClr name="White">
      <a:srgbClr val="FFFFFF"/>
    </a:custClr>
    <a:custClr name="Mountain 60%">
      <a:srgbClr val="7D888E"/>
    </a:custClr>
    <a:custClr name="Cyan 60%">
      <a:srgbClr val="66C4F6"/>
    </a:custClr>
    <a:custClr name="Ocean 60%">
      <a:srgbClr val="6984A8"/>
    </a:custClr>
    <a:custClr name="Forest 60%">
      <a:srgbClr val="719C8C"/>
    </a:custClr>
    <a:custClr name="Grass 60%">
      <a:srgbClr val="CEE3BF"/>
    </a:custClr>
    <a:custClr name="Heath 60%">
      <a:srgbClr val="A17F93"/>
    </a:custClr>
    <a:custClr name="Field 60%">
      <a:srgbClr val="FFB899"/>
    </a:custClr>
    <a:custClr name="Pebble 60%">
      <a:srgbClr val="EEEDE8"/>
    </a:custClr>
    <a:custClr name="Sand 60%">
      <a:srgbClr val="FFFAB4"/>
    </a:custClr>
    <a:custClr name="White">
      <a:srgbClr val="FFFFFF"/>
    </a:custClr>
    <a:custClr name="Mountain 40%">
      <a:srgbClr val="D3D7D9"/>
    </a:custClr>
    <a:custClr name="Cyan 40%">
      <a:srgbClr val="CCEBFD"/>
    </a:custClr>
    <a:custClr name="Ocean 40%">
      <a:srgbClr val="CED6E3"/>
    </a:custClr>
    <a:custClr name="Forest 40%">
      <a:srgbClr val="CFDED9"/>
    </a:custClr>
    <a:custClr name="Grass 40%">
      <a:srgbClr val="EFF7EA"/>
    </a:custClr>
    <a:custClr name="Heath 40%">
      <a:srgbClr val="DFD4DA"/>
    </a:custClr>
    <a:custClr name="Field 40%">
      <a:srgbClr val="FFE7DD"/>
    </a:custClr>
    <a:custClr name="Pebble 40%">
      <a:srgbClr val="F9F9F7"/>
    </a:custClr>
    <a:custClr name="Sand 40%">
      <a:srgbClr val="FFFAE6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3700</TotalTime>
  <Words>953</Words>
  <Application>Microsoft Office PowerPoint</Application>
  <PresentationFormat>Laajakuva</PresentationFormat>
  <Paragraphs>111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6" baseType="lpstr">
      <vt:lpstr>Arial</vt:lpstr>
      <vt:lpstr>Verdana</vt:lpstr>
      <vt:lpstr>Wingdings</vt:lpstr>
      <vt:lpstr>Blank</vt:lpstr>
      <vt:lpstr>Ruskon kunta</vt:lpstr>
      <vt:lpstr>Alkusanat</vt:lpstr>
      <vt:lpstr>Sisältö</vt:lpstr>
      <vt:lpstr>Onnettomuustilastot</vt:lpstr>
      <vt:lpstr>Tieliikenteen henkilövahinko-onnettomuudet Lähde: Tilastokeskus, vuosi 2022 ennakkotieto tammi-joulukuu</vt:lpstr>
      <vt:lpstr>Tieliikenteen henkilövahingot Lähde: Tilastokeskus, vuosi 2022 ennakkotieto tammi-joulukuu </vt:lpstr>
      <vt:lpstr>Tieliikenteen henkilövahingot tienkäyttäjäryhmittäin Lähde: Tilastokeskus, vuosi 2022 ennakkotieto tammi-joulukuu</vt:lpstr>
      <vt:lpstr>Tieliikenteen henkilövahingot ikäryhmittäin Lähde: Tilastokeskus, vuosi 2022 ennakkotieto tammi-joulukuu</vt:lpstr>
      <vt:lpstr>Tieliikenteen henkilövahinko-onnettomuudet tielajeittain Lähde: Tilastokeskus, vuosi 2022 ennakkotieto tammi-joulukuu</vt:lpstr>
      <vt:lpstr>Tieliikenteen henkilövahinkojen määrä asukasta kohden Lähde: Tilastokeskus, vuosi 2022 ennakkotieto tammi-joulukuu</vt:lpstr>
      <vt:lpstr>Maanteiden onnettomuusriski Varsinais-Suomen kunnissa Lähde: Tilastokeskus 2017-2021 (vuoden 2022 suoritetietoja ei ole vielä saatavilla)</vt:lpstr>
      <vt:lpstr>Törkeät liikenneturvallisuuden vaarantamiset ja rattijuopumukset Lähde: Tilastokeskus, vuoden 2022 tiedot julkaistaan toukokuussa 2023</vt:lpstr>
      <vt:lpstr>Rambollin ylläpitämät onnettomuuskartat</vt:lpstr>
      <vt:lpstr>Toimintaa kunnassa vuonna 2022</vt:lpstr>
      <vt:lpstr>Kunnan liikenneturvallisuustyö vuonna 2022</vt:lpstr>
      <vt:lpstr>Kunnan liikenneturvallisuustyö vuonna 2022</vt:lpstr>
      <vt:lpstr>Kunnan liikenneturvallisuustyö vuonna 2022</vt:lpstr>
      <vt:lpstr>Viiden tähden liikenneturvallinen kunta  &gt;&gt; Vuoden 2022 tilanteeseen perustuva arviointi</vt:lpstr>
      <vt:lpstr>Kohti viiden tähden turvallista kuntaa -seurantamalli</vt:lpstr>
      <vt:lpstr>Tavoitteena on, että kaikki kunnat saavuttavat Viiden tähden liikenneturvallinen kunta -luokituksessa tason 4-5 tähteä</vt:lpstr>
      <vt:lpstr>Liikenneturvallisuustyön kyselyn tausta-aineisto</vt:lpstr>
      <vt:lpstr>Onnettomuuspisteiden tausta-aineisto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Turun ympäryskuntien liikenneturvallisuustyön koordinointi</dc:title>
  <dc:creator>Juha Heltimo</dc:creator>
  <cp:lastModifiedBy>Mika Heinonen</cp:lastModifiedBy>
  <cp:revision>92</cp:revision>
  <cp:lastPrinted>2022-02-14T14:22:05Z</cp:lastPrinted>
  <dcterms:created xsi:type="dcterms:W3CDTF">2021-12-07T13:38:16Z</dcterms:created>
  <dcterms:modified xsi:type="dcterms:W3CDTF">2023-05-05T05:41:42Z</dcterms:modified>
</cp:coreProperties>
</file>